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66" r:id="rId3"/>
    <p:sldId id="257" r:id="rId4"/>
    <p:sldId id="278" r:id="rId5"/>
    <p:sldId id="279" r:id="rId6"/>
    <p:sldId id="318" r:id="rId7"/>
    <p:sldId id="319" r:id="rId8"/>
    <p:sldId id="310" r:id="rId9"/>
    <p:sldId id="329" r:id="rId10"/>
    <p:sldId id="376" r:id="rId11"/>
    <p:sldId id="377" r:id="rId12"/>
    <p:sldId id="373" r:id="rId13"/>
    <p:sldId id="326" r:id="rId14"/>
    <p:sldId id="361" r:id="rId15"/>
    <p:sldId id="378" r:id="rId16"/>
    <p:sldId id="379" r:id="rId17"/>
    <p:sldId id="383" r:id="rId18"/>
    <p:sldId id="382" r:id="rId19"/>
    <p:sldId id="381" r:id="rId20"/>
    <p:sldId id="380" r:id="rId21"/>
    <p:sldId id="363"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lotnik,Sarah R Zlotni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426" autoAdjust="0"/>
    <p:restoredTop sz="99061" autoAdjust="0"/>
  </p:normalViewPr>
  <p:slideViewPr>
    <p:cSldViewPr snapToGrid="0">
      <p:cViewPr varScale="1">
        <p:scale>
          <a:sx n="74" d="100"/>
          <a:sy n="74" d="100"/>
        </p:scale>
        <p:origin x="480" y="72"/>
      </p:cViewPr>
      <p:guideLst>
        <p:guide orient="horz" pos="2160"/>
        <p:guide pos="3840"/>
      </p:guideLst>
    </p:cSldViewPr>
  </p:slideViewPr>
  <p:outlineViewPr>
    <p:cViewPr>
      <p:scale>
        <a:sx n="33" d="100"/>
        <a:sy n="33" d="100"/>
      </p:scale>
      <p:origin x="0" y="1272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screen out rate</c:v>
                </c:pt>
              </c:strCache>
            </c:strRef>
          </c:tx>
          <c:spPr>
            <a:solidFill>
              <a:schemeClr val="bg1">
                <a:lumMod val="65000"/>
              </a:schemeClr>
            </a:solidFill>
            <a:ln>
              <a:noFill/>
            </a:ln>
            <a:effectLst/>
          </c:spPr>
          <c:invertIfNegative val="0"/>
          <c:dPt>
            <c:idx val="18"/>
            <c:invertIfNegative val="0"/>
            <c:bubble3D val="0"/>
            <c:spPr>
              <a:solidFill>
                <a:srgbClr val="C00000"/>
              </a:solidFill>
              <a:ln>
                <a:noFill/>
              </a:ln>
              <a:effectLst/>
            </c:spPr>
          </c:dPt>
          <c:dLbls>
            <c:dLbl>
              <c:idx val="18"/>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Sheet1!$A$5:$A$49</c:f>
              <c:strCache>
                <c:ptCount val="45"/>
                <c:pt idx="0">
                  <c:v>Illinois</c:v>
                </c:pt>
                <c:pt idx="1">
                  <c:v>New Jersey</c:v>
                </c:pt>
                <c:pt idx="2">
                  <c:v>North Dakota</c:v>
                </c:pt>
                <c:pt idx="3">
                  <c:v>Alabama</c:v>
                </c:pt>
                <c:pt idx="4">
                  <c:v>Texas</c:v>
                </c:pt>
                <c:pt idx="5">
                  <c:v>South Carolina</c:v>
                </c:pt>
                <c:pt idx="6">
                  <c:v>District of Columbia</c:v>
                </c:pt>
                <c:pt idx="7">
                  <c:v>Mississippi</c:v>
                </c:pt>
                <c:pt idx="8">
                  <c:v>Missouri</c:v>
                </c:pt>
                <c:pt idx="9">
                  <c:v>Georgia</c:v>
                </c:pt>
                <c:pt idx="10">
                  <c:v>Florida</c:v>
                </c:pt>
                <c:pt idx="11">
                  <c:v>Kentucky</c:v>
                </c:pt>
                <c:pt idx="12">
                  <c:v>Arizona</c:v>
                </c:pt>
                <c:pt idx="13">
                  <c:v>Arkansas</c:v>
                </c:pt>
                <c:pt idx="14">
                  <c:v>California</c:v>
                </c:pt>
                <c:pt idx="15">
                  <c:v>New Hampshire</c:v>
                </c:pt>
                <c:pt idx="16">
                  <c:v>Michigan</c:v>
                </c:pt>
                <c:pt idx="17">
                  <c:v>Louisiana</c:v>
                </c:pt>
                <c:pt idx="18">
                  <c:v>National</c:v>
                </c:pt>
                <c:pt idx="19">
                  <c:v>Kansas</c:v>
                </c:pt>
                <c:pt idx="20">
                  <c:v>Oklahoma</c:v>
                </c:pt>
                <c:pt idx="21">
                  <c:v>Indiana</c:v>
                </c:pt>
                <c:pt idx="22">
                  <c:v>Tennessee</c:v>
                </c:pt>
                <c:pt idx="23">
                  <c:v>New Mexico</c:v>
                </c:pt>
                <c:pt idx="24">
                  <c:v>Rhode Island</c:v>
                </c:pt>
                <c:pt idx="25">
                  <c:v>Montana</c:v>
                </c:pt>
                <c:pt idx="26">
                  <c:v>Iowa</c:v>
                </c:pt>
                <c:pt idx="27">
                  <c:v>Utah</c:v>
                </c:pt>
                <c:pt idx="28">
                  <c:v>Nevada</c:v>
                </c:pt>
                <c:pt idx="29">
                  <c:v>Massachusetts</c:v>
                </c:pt>
                <c:pt idx="30">
                  <c:v>Connecticut</c:v>
                </c:pt>
                <c:pt idx="31">
                  <c:v>Maine</c:v>
                </c:pt>
                <c:pt idx="32">
                  <c:v>Ohio</c:v>
                </c:pt>
                <c:pt idx="33">
                  <c:v>Virginia</c:v>
                </c:pt>
                <c:pt idx="34">
                  <c:v>Maryland</c:v>
                </c:pt>
                <c:pt idx="35">
                  <c:v>Idaho</c:v>
                </c:pt>
                <c:pt idx="36">
                  <c:v>Washington</c:v>
                </c:pt>
                <c:pt idx="37">
                  <c:v>Alaska</c:v>
                </c:pt>
                <c:pt idx="38">
                  <c:v>Oregon</c:v>
                </c:pt>
                <c:pt idx="39">
                  <c:v>Delaware</c:v>
                </c:pt>
                <c:pt idx="40">
                  <c:v>Colorado</c:v>
                </c:pt>
                <c:pt idx="41">
                  <c:v>Nebraska</c:v>
                </c:pt>
                <c:pt idx="42">
                  <c:v>Minnesota</c:v>
                </c:pt>
                <c:pt idx="43">
                  <c:v>Vermont</c:v>
                </c:pt>
                <c:pt idx="44">
                  <c:v>South Dakota</c:v>
                </c:pt>
              </c:strCache>
            </c:strRef>
          </c:cat>
          <c:val>
            <c:numRef>
              <c:f>Sheet1!$B$5:$B$49</c:f>
              <c:numCache>
                <c:formatCode>0%</c:formatCode>
                <c:ptCount val="45"/>
                <c:pt idx="0">
                  <c:v>0</c:v>
                </c:pt>
                <c:pt idx="1">
                  <c:v>0</c:v>
                </c:pt>
                <c:pt idx="2">
                  <c:v>0</c:v>
                </c:pt>
                <c:pt idx="3">
                  <c:v>1.2324031862131201E-2</c:v>
                </c:pt>
                <c:pt idx="4">
                  <c:v>0.17390384992976801</c:v>
                </c:pt>
                <c:pt idx="5">
                  <c:v>0.17510686082735599</c:v>
                </c:pt>
                <c:pt idx="6">
                  <c:v>0.20472239948946999</c:v>
                </c:pt>
                <c:pt idx="7">
                  <c:v>0.20686333963542999</c:v>
                </c:pt>
                <c:pt idx="8">
                  <c:v>0.21107076183413001</c:v>
                </c:pt>
                <c:pt idx="9">
                  <c:v>0.27705085011361003</c:v>
                </c:pt>
                <c:pt idx="10">
                  <c:v>0.29078368299192298</c:v>
                </c:pt>
                <c:pt idx="11">
                  <c:v>0.29299477298349902</c:v>
                </c:pt>
                <c:pt idx="12">
                  <c:v>0.32770280946812902</c:v>
                </c:pt>
                <c:pt idx="13">
                  <c:v>0.337592546055557</c:v>
                </c:pt>
                <c:pt idx="14">
                  <c:v>0.35661260422468499</c:v>
                </c:pt>
                <c:pt idx="15">
                  <c:v>0.359211201524815</c:v>
                </c:pt>
                <c:pt idx="16">
                  <c:v>0.36901541251133302</c:v>
                </c:pt>
                <c:pt idx="17">
                  <c:v>0.38604385401042801</c:v>
                </c:pt>
                <c:pt idx="18">
                  <c:v>0.39</c:v>
                </c:pt>
                <c:pt idx="19">
                  <c:v>0.39536022683335498</c:v>
                </c:pt>
                <c:pt idx="20">
                  <c:v>0.40423471262064598</c:v>
                </c:pt>
                <c:pt idx="21">
                  <c:v>0.40862019667076899</c:v>
                </c:pt>
                <c:pt idx="22">
                  <c:v>0.415073772725503</c:v>
                </c:pt>
                <c:pt idx="23">
                  <c:v>0.42821095129952103</c:v>
                </c:pt>
                <c:pt idx="24">
                  <c:v>0.46178343949044598</c:v>
                </c:pt>
                <c:pt idx="25">
                  <c:v>0.46245386759057</c:v>
                </c:pt>
                <c:pt idx="26">
                  <c:v>0.48156146521050602</c:v>
                </c:pt>
                <c:pt idx="27">
                  <c:v>0.48223013174670598</c:v>
                </c:pt>
                <c:pt idx="28">
                  <c:v>0.48297855377501397</c:v>
                </c:pt>
                <c:pt idx="29">
                  <c:v>0.498848597141345</c:v>
                </c:pt>
                <c:pt idx="30">
                  <c:v>0.50487811223560597</c:v>
                </c:pt>
                <c:pt idx="31">
                  <c:v>0.51396710970939397</c:v>
                </c:pt>
                <c:pt idx="32">
                  <c:v>0.51692549659929299</c:v>
                </c:pt>
                <c:pt idx="33">
                  <c:v>0.53789294938569299</c:v>
                </c:pt>
                <c:pt idx="34">
                  <c:v>0.54009020762664495</c:v>
                </c:pt>
                <c:pt idx="35">
                  <c:v>0.54431845891246</c:v>
                </c:pt>
                <c:pt idx="36">
                  <c:v>0.55930948575726203</c:v>
                </c:pt>
                <c:pt idx="37">
                  <c:v>0.56089532587228397</c:v>
                </c:pt>
                <c:pt idx="38">
                  <c:v>0.56600069994978597</c:v>
                </c:pt>
                <c:pt idx="39">
                  <c:v>0.59953676896352104</c:v>
                </c:pt>
                <c:pt idx="40">
                  <c:v>0.62361517132353905</c:v>
                </c:pt>
                <c:pt idx="41">
                  <c:v>0.65897501274859804</c:v>
                </c:pt>
                <c:pt idx="42">
                  <c:v>0.70693286402584998</c:v>
                </c:pt>
                <c:pt idx="43">
                  <c:v>0.74132792187202701</c:v>
                </c:pt>
                <c:pt idx="44">
                  <c:v>0.82932584986287405</c:v>
                </c:pt>
              </c:numCache>
            </c:numRef>
          </c:val>
        </c:ser>
        <c:dLbls>
          <c:showLegendKey val="0"/>
          <c:showVal val="0"/>
          <c:showCatName val="0"/>
          <c:showSerName val="0"/>
          <c:showPercent val="0"/>
          <c:showBubbleSize val="0"/>
        </c:dLbls>
        <c:gapWidth val="219"/>
        <c:overlap val="-27"/>
        <c:axId val="208301968"/>
        <c:axId val="208301184"/>
      </c:barChart>
      <c:catAx>
        <c:axId val="20830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01184"/>
        <c:crosses val="autoZero"/>
        <c:auto val="1"/>
        <c:lblAlgn val="ctr"/>
        <c:lblOffset val="100"/>
        <c:noMultiLvlLbl val="0"/>
      </c:catAx>
      <c:valAx>
        <c:axId val="208301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30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B40FD-2E16-C741-BB45-BE750BC54801}" type="datetimeFigureOut">
              <a:rPr lang="en-US" smtClean="0"/>
              <a:t>10/15/2015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110B1-DD71-F741-91D3-CECDD29FAD3B}" type="slidenum">
              <a:rPr lang="en-US" smtClean="0"/>
              <a:t>‹#›</a:t>
            </a:fld>
            <a:endParaRPr lang="en-US"/>
          </a:p>
        </p:txBody>
      </p:sp>
    </p:spTree>
    <p:extLst>
      <p:ext uri="{BB962C8B-B14F-4D97-AF65-F5344CB8AC3E}">
        <p14:creationId xmlns:p14="http://schemas.microsoft.com/office/powerpoint/2010/main" val="371253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rebuchet MS" panose="020B0603020202020204" pitchFamily="34" charset="0"/>
              </a:rPr>
              <a:t>Welcome and introductions:</a:t>
            </a:r>
          </a:p>
          <a:p>
            <a:endParaRPr lang="en-US" sz="1400" dirty="0">
              <a:latin typeface="Trebuchet MS" panose="020B0603020202020204" pitchFamily="34" charset="0"/>
            </a:endParaRPr>
          </a:p>
          <a:p>
            <a:r>
              <a:rPr lang="en-US" sz="1400" dirty="0" smtClean="0">
                <a:latin typeface="Trebuchet MS" panose="020B0603020202020204" pitchFamily="34" charset="0"/>
              </a:rPr>
              <a:t>CECANF speakers include– </a:t>
            </a:r>
          </a:p>
          <a:p>
            <a:endParaRPr lang="en-US" sz="1400" dirty="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Commissioner </a:t>
            </a:r>
            <a:r>
              <a:rPr lang="en-US" sz="1400" dirty="0">
                <a:latin typeface="Trebuchet MS" panose="020B0603020202020204" pitchFamily="34" charset="0"/>
              </a:rPr>
              <a:t>Patricia Martin, JD, presiding judge of the Child Protection Division of the Circuit Court of Cook County, </a:t>
            </a:r>
            <a:r>
              <a:rPr lang="en-US" sz="1400" dirty="0" smtClean="0">
                <a:latin typeface="Trebuchet MS" panose="020B0603020202020204" pitchFamily="34" charset="0"/>
              </a:rPr>
              <a:t>IL</a:t>
            </a:r>
          </a:p>
          <a:p>
            <a:pPr marL="285750" indent="-285750">
              <a:buFont typeface="Arial" panose="020B0604020202020204" pitchFamily="34" charset="0"/>
              <a:buChar char="•"/>
            </a:pPr>
            <a:endParaRPr lang="en-US" sz="1400" dirty="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Sarah </a:t>
            </a:r>
            <a:r>
              <a:rPr lang="en-US" sz="1400" dirty="0" err="1">
                <a:latin typeface="Trebuchet MS" panose="020B0603020202020204" pitchFamily="34" charset="0"/>
              </a:rPr>
              <a:t>Zlotnik</a:t>
            </a:r>
            <a:r>
              <a:rPr lang="en-US" sz="1400" dirty="0">
                <a:latin typeface="Trebuchet MS" panose="020B0603020202020204" pitchFamily="34" charset="0"/>
              </a:rPr>
              <a:t>, MSW, MPSH, CECANF’s public health </a:t>
            </a:r>
            <a:r>
              <a:rPr lang="en-US" sz="1400" dirty="0" smtClean="0">
                <a:latin typeface="Trebuchet MS" panose="020B0603020202020204" pitchFamily="34" charset="0"/>
              </a:rPr>
              <a:t>advisor</a:t>
            </a:r>
          </a:p>
          <a:p>
            <a:pPr marL="285750" indent="-285750">
              <a:buFont typeface="Arial" panose="020B0604020202020204" pitchFamily="34" charset="0"/>
              <a:buChar char="•"/>
            </a:pPr>
            <a:endParaRPr lang="en-US" sz="1400" dirty="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Patricia </a:t>
            </a:r>
            <a:r>
              <a:rPr lang="en-US" sz="1400" dirty="0">
                <a:latin typeface="Trebuchet MS" panose="020B0603020202020204" pitchFamily="34" charset="0"/>
              </a:rPr>
              <a:t>Brincefield, CECANF's communications director</a:t>
            </a:r>
            <a:endParaRPr lang="en-US" sz="1400" dirty="0" smtClean="0">
              <a:latin typeface="Trebuchet MS" panose="020B0603020202020204" pitchFamily="34" charset="0"/>
            </a:endParaRPr>
          </a:p>
          <a:p>
            <a:endParaRPr lang="en-US" baseline="0" dirty="0" smtClean="0"/>
          </a:p>
          <a:p>
            <a:pPr marL="0" indent="0">
              <a:buFont typeface="Arial"/>
              <a:buNone/>
            </a:pPr>
            <a:endParaRPr lang="en-US" baseline="0" dirty="0" smtClean="0"/>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1C9110B1-DD71-F741-91D3-CECDD29FAD3B}" type="slidenum">
              <a:rPr lang="en-US" smtClean="0"/>
              <a:t>1</a:t>
            </a:fld>
            <a:endParaRPr lang="en-US"/>
          </a:p>
        </p:txBody>
      </p:sp>
    </p:spTree>
    <p:extLst>
      <p:ext uri="{BB962C8B-B14F-4D97-AF65-F5344CB8AC3E}">
        <p14:creationId xmlns:p14="http://schemas.microsoft.com/office/powerpoint/2010/main" val="146595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a:latin typeface="Trebuchet MS" panose="020B0603020202020204" pitchFamily="34" charset="0"/>
              </a:rPr>
              <a:t>Our youngest children are at the most risk:</a:t>
            </a:r>
          </a:p>
          <a:p>
            <a:pPr marL="171450" indent="-171450">
              <a:spcBef>
                <a:spcPts val="1800"/>
              </a:spcBef>
              <a:buFont typeface="Arial"/>
              <a:buChar char="•"/>
            </a:pPr>
            <a:r>
              <a:rPr lang="en-US" sz="1400" dirty="0">
                <a:latin typeface="Trebuchet MS" panose="020B0603020202020204" pitchFamily="34" charset="0"/>
              </a:rPr>
              <a:t>Nearly three-quarters (73.9%) of the children who died due to child abuse and neglect were younger than </a:t>
            </a:r>
            <a:r>
              <a:rPr lang="en-US" sz="1400" dirty="0" smtClean="0">
                <a:latin typeface="Trebuchet MS" panose="020B0603020202020204" pitchFamily="34" charset="0"/>
              </a:rPr>
              <a:t>3 years old</a:t>
            </a:r>
            <a:r>
              <a:rPr lang="en-US" sz="1400" dirty="0">
                <a:latin typeface="Trebuchet MS" panose="020B0603020202020204" pitchFamily="34" charset="0"/>
              </a:rPr>
              <a:t>.</a:t>
            </a:r>
          </a:p>
          <a:p>
            <a:pPr marL="171450" indent="-171450">
              <a:spcBef>
                <a:spcPts val="1800"/>
              </a:spcBef>
              <a:buFont typeface="Arial"/>
              <a:buChar char="•"/>
            </a:pPr>
            <a:r>
              <a:rPr lang="en-US" sz="1400" dirty="0">
                <a:latin typeface="Trebuchet MS" panose="020B0603020202020204" pitchFamily="34" charset="0"/>
              </a:rPr>
              <a:t>Nearly half (46.5%) were under age </a:t>
            </a:r>
            <a:r>
              <a:rPr lang="en-US" sz="1400" dirty="0" smtClean="0">
                <a:latin typeface="Trebuchet MS" panose="020B0603020202020204" pitchFamily="34" charset="0"/>
              </a:rPr>
              <a:t>1 year</a:t>
            </a:r>
            <a:r>
              <a:rPr lang="en-US" sz="1400" dirty="0">
                <a:latin typeface="Trebuchet MS" panose="020B0603020202020204" pitchFamily="34" charset="0"/>
              </a:rPr>
              <a:t>.</a:t>
            </a:r>
          </a:p>
          <a:p>
            <a:pPr marL="171450" indent="-171450">
              <a:spcBef>
                <a:spcPts val="1800"/>
              </a:spcBef>
              <a:buFont typeface="Arial"/>
              <a:buChar char="•"/>
            </a:pPr>
            <a:r>
              <a:rPr lang="en-US" sz="1400" dirty="0" smtClean="0">
                <a:latin typeface="Trebuchet MS" panose="020B0603020202020204" pitchFamily="34" charset="0"/>
              </a:rPr>
              <a:t>Infants </a:t>
            </a:r>
            <a:r>
              <a:rPr lang="en-US" sz="1400" dirty="0">
                <a:latin typeface="Trebuchet MS" panose="020B0603020202020204" pitchFamily="34" charset="0"/>
              </a:rPr>
              <a:t>under 1 -- for every 10 cases of </a:t>
            </a:r>
            <a:r>
              <a:rPr lang="en-US" sz="1400" dirty="0" smtClean="0">
                <a:latin typeface="Trebuchet MS" panose="020B0603020202020204" pitchFamily="34" charset="0"/>
              </a:rPr>
              <a:t>nonfatal </a:t>
            </a:r>
            <a:r>
              <a:rPr lang="en-US" sz="1400" dirty="0">
                <a:latin typeface="Trebuchet MS" panose="020B0603020202020204" pitchFamily="34" charset="0"/>
              </a:rPr>
              <a:t>hospitalization due to </a:t>
            </a:r>
            <a:r>
              <a:rPr lang="en-US" sz="1400" dirty="0" smtClean="0">
                <a:latin typeface="Trebuchet MS" panose="020B0603020202020204" pitchFamily="34" charset="0"/>
              </a:rPr>
              <a:t>abuse, </a:t>
            </a:r>
            <a:r>
              <a:rPr lang="en-US" sz="1400" dirty="0">
                <a:latin typeface="Trebuchet MS" panose="020B0603020202020204" pitchFamily="34" charset="0"/>
              </a:rPr>
              <a:t>there </a:t>
            </a:r>
            <a:r>
              <a:rPr lang="en-US" sz="1400" dirty="0" smtClean="0">
                <a:latin typeface="Trebuchet MS" panose="020B0603020202020204" pitchFamily="34" charset="0"/>
              </a:rPr>
              <a:t>was </a:t>
            </a:r>
            <a:r>
              <a:rPr lang="en-US" sz="1400" dirty="0">
                <a:latin typeface="Trebuchet MS" panose="020B0603020202020204" pitchFamily="34" charset="0"/>
              </a:rPr>
              <a:t>1 fatal </a:t>
            </a:r>
            <a:r>
              <a:rPr lang="en-US" sz="1400" dirty="0" smtClean="0">
                <a:latin typeface="Trebuchet MS" panose="020B0603020202020204" pitchFamily="34" charset="0"/>
              </a:rPr>
              <a:t>hospitalization.</a:t>
            </a:r>
            <a:endParaRPr lang="en-US" sz="1400" dirty="0">
              <a:latin typeface="Trebuchet MS" panose="020B0603020202020204" pitchFamily="34" charset="0"/>
            </a:endParaRPr>
          </a:p>
          <a:p>
            <a:endParaRPr lang="en-US" sz="1400" dirty="0">
              <a:latin typeface="Trebuchet MS" panose="020B0603020202020204" pitchFamily="34" charset="0"/>
            </a:endParaRPr>
          </a:p>
          <a:p>
            <a:r>
              <a:rPr lang="en-US" sz="1400" dirty="0">
                <a:latin typeface="Trebuchet MS" panose="020B0603020202020204" pitchFamily="34" charset="0"/>
              </a:rPr>
              <a:t>Deaths among American Indian/Alaska Native and African-American children are overrepresented in child maltreatment fatalities as compared to their proportion in the nation’s child </a:t>
            </a:r>
            <a:r>
              <a:rPr lang="en-US" sz="1400" dirty="0" smtClean="0">
                <a:latin typeface="Trebuchet MS" panose="020B0603020202020204" pitchFamily="34" charset="0"/>
              </a:rPr>
              <a:t>population. </a:t>
            </a:r>
            <a:endParaRPr lang="en-US" sz="1400" dirty="0">
              <a:latin typeface="Trebuchet MS" panose="020B0603020202020204" pitchFamily="34" charset="0"/>
            </a:endParaRPr>
          </a:p>
          <a:p>
            <a:endParaRPr lang="en-US" sz="1400" i="1" dirty="0">
              <a:latin typeface="Trebuchet MS" panose="020B0603020202020204" pitchFamily="34" charset="0"/>
            </a:endParaRPr>
          </a:p>
          <a:p>
            <a:r>
              <a:rPr lang="en-US" sz="1400" i="1" dirty="0">
                <a:latin typeface="Trebuchet MS" panose="020B0603020202020204" pitchFamily="34" charset="0"/>
              </a:rPr>
              <a:t>If we know these are the children most at risk, how can we intervene to save them?</a:t>
            </a:r>
            <a:r>
              <a:rPr lang="en-US" sz="1400" dirty="0">
                <a:latin typeface="Trebuchet MS" panose="020B0603020202020204" pitchFamily="34" charset="0"/>
              </a:rPr>
              <a:t> </a:t>
            </a: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10</a:t>
            </a:fld>
            <a:endParaRPr lang="en-US"/>
          </a:p>
        </p:txBody>
      </p:sp>
    </p:spTree>
    <p:extLst>
      <p:ext uri="{BB962C8B-B14F-4D97-AF65-F5344CB8AC3E}">
        <p14:creationId xmlns:p14="http://schemas.microsoft.com/office/powerpoint/2010/main" val="53702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rebuchet MS" panose="020B0603020202020204" pitchFamily="34" charset="0"/>
              </a:rPr>
              <a:t>Numbers of screened-out reports are high in most states, and the percentages vary widely.</a:t>
            </a:r>
            <a:endParaRPr lang="en-US" sz="14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11</a:t>
            </a:fld>
            <a:endParaRPr lang="en-US"/>
          </a:p>
        </p:txBody>
      </p:sp>
    </p:spTree>
    <p:extLst>
      <p:ext uri="{BB962C8B-B14F-4D97-AF65-F5344CB8AC3E}">
        <p14:creationId xmlns:p14="http://schemas.microsoft.com/office/powerpoint/2010/main" val="305083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effectLst/>
                <a:latin typeface="Trebuchet MS" panose="020B0603020202020204" pitchFamily="34" charset="0"/>
              </a:rPr>
              <a:t>Largest</a:t>
            </a:r>
            <a:r>
              <a:rPr lang="en-US" sz="1400" baseline="0" dirty="0" smtClean="0">
                <a:effectLst/>
                <a:latin typeface="Trebuchet MS" panose="020B0603020202020204" pitchFamily="34" charset="0"/>
              </a:rPr>
              <a:t> percentage is neglect (supervision related – hardest to determine, rollover death, SIDS or maltreatment)</a:t>
            </a:r>
          </a:p>
          <a:p>
            <a:endParaRPr lang="en-US" sz="1400" baseline="0" dirty="0" smtClean="0">
              <a:effectLst/>
              <a:latin typeface="Trebuchet MS" panose="020B0603020202020204" pitchFamily="34" charset="0"/>
            </a:endParaRPr>
          </a:p>
          <a:p>
            <a:r>
              <a:rPr lang="en-US" sz="1400" baseline="0" dirty="0" smtClean="0">
                <a:effectLst/>
                <a:latin typeface="Trebuchet MS" panose="020B0603020202020204" pitchFamily="34" charset="0"/>
              </a:rPr>
              <a:t>Physical abuse</a:t>
            </a:r>
            <a:r>
              <a:rPr lang="en-US" sz="1400" dirty="0" smtClean="0">
                <a:effectLst/>
                <a:latin typeface="Trebuchet MS" panose="020B0603020202020204" pitchFamily="34" charset="0"/>
              </a:rPr>
              <a:t> is </a:t>
            </a:r>
            <a:r>
              <a:rPr lang="en-US" sz="1400" baseline="0" dirty="0" smtClean="0">
                <a:effectLst/>
                <a:latin typeface="Trebuchet MS" panose="020B0603020202020204" pitchFamily="34" charset="0"/>
              </a:rPr>
              <a:t>more prevalent than overall CAN (shaken baby, abusive head trauma).</a:t>
            </a:r>
          </a:p>
        </p:txBody>
      </p:sp>
      <p:sp>
        <p:nvSpPr>
          <p:cNvPr id="4" name="Slide Number Placeholder 3"/>
          <p:cNvSpPr>
            <a:spLocks noGrp="1"/>
          </p:cNvSpPr>
          <p:nvPr>
            <p:ph type="sldNum" sz="quarter" idx="10"/>
          </p:nvPr>
        </p:nvSpPr>
        <p:spPr/>
        <p:txBody>
          <a:bodyPr/>
          <a:lstStyle/>
          <a:p>
            <a:fld id="{1C9110B1-DD71-F741-91D3-CECDD29FAD3B}" type="slidenum">
              <a:rPr lang="en-US" smtClean="0"/>
              <a:t>12</a:t>
            </a:fld>
            <a:endParaRPr lang="en-US"/>
          </a:p>
        </p:txBody>
      </p:sp>
    </p:spTree>
    <p:extLst>
      <p:ext uri="{BB962C8B-B14F-4D97-AF65-F5344CB8AC3E}">
        <p14:creationId xmlns:p14="http://schemas.microsoft.com/office/powerpoint/2010/main" val="18316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latin typeface="Trebuchet MS" panose="020B0603020202020204" pitchFamily="34" charset="0"/>
              <a:cs typeface="Trebuchet MS"/>
            </a:endParaRPr>
          </a:p>
          <a:p>
            <a:r>
              <a:rPr lang="en-US" sz="1400" dirty="0">
                <a:latin typeface="Trebuchet MS" panose="020B0603020202020204" pitchFamily="34" charset="0"/>
              </a:rPr>
              <a:t>F</a:t>
            </a:r>
            <a:r>
              <a:rPr lang="en-US" sz="1400" dirty="0" smtClean="0">
                <a:latin typeface="Trebuchet MS" panose="020B0603020202020204" pitchFamily="34" charset="0"/>
              </a:rPr>
              <a:t>or </a:t>
            </a:r>
            <a:r>
              <a:rPr lang="en-US" sz="1400" dirty="0">
                <a:latin typeface="Trebuchet MS" panose="020B0603020202020204" pitchFamily="34" charset="0"/>
              </a:rPr>
              <a:t>every 10 cases of </a:t>
            </a:r>
            <a:r>
              <a:rPr lang="en-US" sz="1400" dirty="0" smtClean="0">
                <a:latin typeface="Trebuchet MS" panose="020B0603020202020204" pitchFamily="34" charset="0"/>
              </a:rPr>
              <a:t>nonfatal </a:t>
            </a:r>
            <a:r>
              <a:rPr lang="en-US" sz="1400" dirty="0">
                <a:latin typeface="Trebuchet MS" panose="020B0603020202020204" pitchFamily="34" charset="0"/>
              </a:rPr>
              <a:t>hospitalization due to </a:t>
            </a:r>
            <a:r>
              <a:rPr lang="en-US" sz="1400" dirty="0" smtClean="0">
                <a:latin typeface="Trebuchet MS" panose="020B0603020202020204" pitchFamily="34" charset="0"/>
              </a:rPr>
              <a:t>abuse, </a:t>
            </a:r>
            <a:r>
              <a:rPr lang="en-US" sz="1400" dirty="0">
                <a:latin typeface="Trebuchet MS" panose="020B0603020202020204" pitchFamily="34" charset="0"/>
              </a:rPr>
              <a:t>there </a:t>
            </a:r>
            <a:r>
              <a:rPr lang="en-US" sz="1400" dirty="0" smtClean="0">
                <a:latin typeface="Trebuchet MS" panose="020B0603020202020204" pitchFamily="34" charset="0"/>
              </a:rPr>
              <a:t>was one </a:t>
            </a:r>
            <a:r>
              <a:rPr lang="en-US" sz="1400" dirty="0">
                <a:latin typeface="Trebuchet MS" panose="020B0603020202020204" pitchFamily="34" charset="0"/>
              </a:rPr>
              <a:t>fatal </a:t>
            </a:r>
            <a:r>
              <a:rPr lang="en-US" sz="1400" dirty="0" smtClean="0">
                <a:latin typeface="Trebuchet MS" panose="020B0603020202020204" pitchFamily="34" charset="0"/>
              </a:rPr>
              <a:t>hospitalization in infants under one year of age.</a:t>
            </a:r>
            <a:endParaRPr lang="en-US" sz="1400" dirty="0">
              <a:latin typeface="Trebuchet MS" panose="020B0603020202020204" pitchFamily="34" charset="0"/>
            </a:endParaRPr>
          </a:p>
          <a:p>
            <a:endParaRPr lang="en-US" sz="1400" b="1" dirty="0">
              <a:latin typeface="Trebuchet MS" panose="020B0603020202020204" pitchFamily="34" charset="0"/>
              <a:cs typeface="Trebuchet MS"/>
            </a:endParaRPr>
          </a:p>
          <a:p>
            <a:r>
              <a:rPr lang="en-US" sz="1400" b="1" dirty="0" smtClean="0">
                <a:latin typeface="Trebuchet MS" panose="020B0603020202020204" pitchFamily="34" charset="0"/>
                <a:cs typeface="Trebuchet MS"/>
              </a:rPr>
              <a:t>Even </a:t>
            </a:r>
            <a:r>
              <a:rPr lang="en-US" sz="1400" b="1" dirty="0">
                <a:latin typeface="Trebuchet MS" panose="020B0603020202020204" pitchFamily="34" charset="0"/>
                <a:cs typeface="Trebuchet MS"/>
              </a:rPr>
              <a:t>more children experienced a near </a:t>
            </a:r>
            <a:r>
              <a:rPr lang="en-US" sz="1400" b="1" dirty="0" smtClean="0">
                <a:latin typeface="Trebuchet MS" panose="020B0603020202020204" pitchFamily="34" charset="0"/>
                <a:cs typeface="Trebuchet MS"/>
              </a:rPr>
              <a:t>fatality.</a:t>
            </a:r>
            <a:endParaRPr lang="en-US" sz="1400" b="1" dirty="0">
              <a:latin typeface="Trebuchet MS" panose="020B0603020202020204" pitchFamily="34" charset="0"/>
              <a:cs typeface="Trebuchet MS"/>
            </a:endParaRPr>
          </a:p>
          <a:p>
            <a:endParaRPr lang="en-US" sz="1400" b="1" dirty="0">
              <a:latin typeface="Trebuchet MS" panose="020B0603020202020204" pitchFamily="34" charset="0"/>
              <a:cs typeface="Trebuchet MS"/>
            </a:endParaRPr>
          </a:p>
          <a:p>
            <a:r>
              <a:rPr lang="en-US" sz="1400" dirty="0">
                <a:latin typeface="Trebuchet MS" panose="020B0603020202020204" pitchFamily="34" charset="0"/>
                <a:cs typeface="Trebuchet MS"/>
              </a:rPr>
              <a:t>Near fatalities and fatalities share similar child, </a:t>
            </a:r>
            <a:r>
              <a:rPr lang="en-US" sz="1400" dirty="0" smtClean="0">
                <a:latin typeface="Trebuchet MS" panose="020B0603020202020204" pitchFamily="34" charset="0"/>
                <a:cs typeface="Trebuchet MS"/>
              </a:rPr>
              <a:t>perpetrator, </a:t>
            </a:r>
            <a:r>
              <a:rPr lang="en-US" sz="1400" dirty="0">
                <a:latin typeface="Trebuchet MS" panose="020B0603020202020204" pitchFamily="34" charset="0"/>
                <a:cs typeface="Trebuchet MS"/>
              </a:rPr>
              <a:t>and risk factor </a:t>
            </a:r>
            <a:r>
              <a:rPr lang="en-US" sz="1400" dirty="0" smtClean="0">
                <a:latin typeface="Trebuchet MS" panose="020B0603020202020204" pitchFamily="34" charset="0"/>
                <a:cs typeface="Trebuchet MS"/>
              </a:rPr>
              <a:t>profiles.</a:t>
            </a:r>
            <a:endParaRPr lang="en-US" sz="1400" dirty="0">
              <a:latin typeface="Trebuchet MS" panose="020B0603020202020204" pitchFamily="34" charset="0"/>
              <a:cs typeface="Trebuchet MS"/>
            </a:endParaRPr>
          </a:p>
          <a:p>
            <a:endParaRPr lang="en-US" sz="1400" dirty="0">
              <a:latin typeface="Trebuchet MS" panose="020B0603020202020204" pitchFamily="34" charset="0"/>
              <a:cs typeface="Trebuchet MS"/>
            </a:endParaRPr>
          </a:p>
          <a:p>
            <a:r>
              <a:rPr lang="en-US" sz="1400" b="1" u="sng" dirty="0">
                <a:latin typeface="Trebuchet MS" panose="020B0603020202020204" pitchFamily="34" charset="0"/>
                <a:ea typeface="ＭＳ Ｐゴシック" charset="0"/>
                <a:cs typeface="Trebuchet MS"/>
              </a:rPr>
              <a:t>CAPTA</a:t>
            </a:r>
            <a:r>
              <a:rPr lang="en-US" sz="1400" b="1" dirty="0">
                <a:latin typeface="Trebuchet MS" panose="020B0603020202020204" pitchFamily="34" charset="0"/>
                <a:ea typeface="ＭＳ Ｐゴシック" charset="0"/>
                <a:cs typeface="Trebuchet MS"/>
              </a:rPr>
              <a:t>:  </a:t>
            </a:r>
            <a:r>
              <a:rPr lang="ja-JP" altLang="en-US" sz="1400" dirty="0">
                <a:latin typeface="Trebuchet MS" panose="020B0603020202020204" pitchFamily="34" charset="0"/>
                <a:ea typeface="ＭＳ Ｐゴシック" charset="0"/>
                <a:cs typeface="Trebuchet MS"/>
              </a:rPr>
              <a:t>“</a:t>
            </a:r>
            <a:r>
              <a:rPr lang="en-US" altLang="ja-JP" sz="1400" dirty="0">
                <a:latin typeface="Trebuchet MS" panose="020B0603020202020204" pitchFamily="34" charset="0"/>
                <a:ea typeface="ＭＳ Ｐゴシック" charset="0"/>
                <a:cs typeface="Trebuchet MS"/>
              </a:rPr>
              <a:t>An act that, as certified by a </a:t>
            </a:r>
            <a:r>
              <a:rPr lang="en-US" altLang="ja-JP" sz="1400" b="1" i="1" dirty="0">
                <a:latin typeface="Trebuchet MS" panose="020B0603020202020204" pitchFamily="34" charset="0"/>
                <a:ea typeface="ＭＳ Ｐゴシック" charset="0"/>
                <a:cs typeface="Trebuchet MS"/>
              </a:rPr>
              <a:t>physician</a:t>
            </a:r>
            <a:r>
              <a:rPr lang="en-US" altLang="ja-JP" sz="1400" dirty="0">
                <a:latin typeface="Trebuchet MS" panose="020B0603020202020204" pitchFamily="34" charset="0"/>
                <a:ea typeface="ＭＳ Ｐゴシック" charset="0"/>
                <a:cs typeface="Trebuchet MS"/>
              </a:rPr>
              <a:t>, places the child in serious or critical </a:t>
            </a:r>
            <a:r>
              <a:rPr lang="en-US" altLang="ja-JP" sz="1400" dirty="0" smtClean="0">
                <a:latin typeface="Trebuchet MS" panose="020B0603020202020204" pitchFamily="34" charset="0"/>
                <a:ea typeface="ＭＳ Ｐゴシック" charset="0"/>
                <a:cs typeface="Trebuchet MS"/>
              </a:rPr>
              <a:t>condition.</a:t>
            </a:r>
            <a:r>
              <a:rPr lang="ja-JP" altLang="en-US" sz="1400" dirty="0" smtClean="0">
                <a:latin typeface="Trebuchet MS" panose="020B0603020202020204" pitchFamily="34" charset="0"/>
                <a:ea typeface="ＭＳ Ｐゴシック" charset="0"/>
                <a:cs typeface="Trebuchet MS"/>
              </a:rPr>
              <a:t>”</a:t>
            </a:r>
            <a:r>
              <a:rPr lang="en-US" altLang="ja-JP" sz="1400" dirty="0" smtClean="0">
                <a:latin typeface="Trebuchet MS" panose="020B0603020202020204" pitchFamily="34" charset="0"/>
                <a:ea typeface="ＭＳ Ｐゴシック" charset="0"/>
                <a:cs typeface="Trebuchet MS"/>
              </a:rPr>
              <a:t>  </a:t>
            </a:r>
            <a:endParaRPr lang="en-US" altLang="ja-JP" sz="1400" dirty="0">
              <a:latin typeface="Trebuchet MS" panose="020B0603020202020204" pitchFamily="34" charset="0"/>
              <a:ea typeface="ＭＳ Ｐゴシック" charset="0"/>
              <a:cs typeface="Trebuchet MS"/>
            </a:endParaRPr>
          </a:p>
          <a:p>
            <a:endParaRPr lang="en-US" sz="1400" dirty="0">
              <a:latin typeface="Trebuchet MS" panose="020B0603020202020204" pitchFamily="34" charset="0"/>
              <a:ea typeface="ＭＳ Ｐゴシック" charset="0"/>
              <a:cs typeface="Trebuchet MS"/>
            </a:endParaRPr>
          </a:p>
          <a:p>
            <a:r>
              <a:rPr lang="en-US" sz="1400" dirty="0">
                <a:latin typeface="Trebuchet MS" panose="020B0603020202020204" pitchFamily="34" charset="0"/>
                <a:ea typeface="ＭＳ Ｐゴシック" charset="0"/>
                <a:cs typeface="Trebuchet MS"/>
              </a:rPr>
              <a:t>National estimates are not available, </a:t>
            </a:r>
            <a:r>
              <a:rPr lang="en-US" sz="1400" dirty="0" smtClean="0">
                <a:latin typeface="Trebuchet MS" panose="020B0603020202020204" pitchFamily="34" charset="0"/>
                <a:ea typeface="ＭＳ Ｐゴシック" charset="0"/>
                <a:cs typeface="Trebuchet MS"/>
              </a:rPr>
              <a:t>and there is wide </a:t>
            </a:r>
            <a:r>
              <a:rPr lang="en-US" sz="1400" dirty="0">
                <a:latin typeface="Trebuchet MS" panose="020B0603020202020204" pitchFamily="34" charset="0"/>
                <a:ea typeface="ＭＳ Ｐゴシック" charset="0"/>
                <a:cs typeface="Trebuchet MS"/>
              </a:rPr>
              <a:t>variation of </a:t>
            </a:r>
            <a:r>
              <a:rPr lang="en-US" sz="1400" dirty="0" smtClean="0">
                <a:latin typeface="Trebuchet MS" panose="020B0603020202020204" pitchFamily="34" charset="0"/>
                <a:ea typeface="ＭＳ Ｐゴシック" charset="0"/>
                <a:cs typeface="Trebuchet MS"/>
              </a:rPr>
              <a:t>definitions </a:t>
            </a:r>
            <a:r>
              <a:rPr lang="en-US" sz="1400" dirty="0">
                <a:latin typeface="Trebuchet MS" panose="020B0603020202020204" pitchFamily="34" charset="0"/>
                <a:ea typeface="ＭＳ Ｐゴシック" charset="0"/>
                <a:cs typeface="Trebuchet MS"/>
              </a:rPr>
              <a:t>among </a:t>
            </a:r>
            <a:r>
              <a:rPr lang="en-US" sz="1400" dirty="0" smtClean="0">
                <a:latin typeface="Trebuchet MS" panose="020B0603020202020204" pitchFamily="34" charset="0"/>
                <a:ea typeface="ＭＳ Ｐゴシック" charset="0"/>
                <a:cs typeface="Trebuchet MS"/>
              </a:rPr>
              <a:t>states.</a:t>
            </a:r>
            <a:endParaRPr lang="en-US" sz="1400" dirty="0">
              <a:latin typeface="Trebuchet MS" panose="020B0603020202020204" pitchFamily="34" charset="0"/>
              <a:ea typeface="ＭＳ Ｐゴシック" charset="0"/>
              <a:cs typeface="Trebuchet MS"/>
            </a:endParaRPr>
          </a:p>
          <a:p>
            <a:endParaRPr lang="en-US" sz="1400" dirty="0">
              <a:latin typeface="Trebuchet MS" panose="020B0603020202020204" pitchFamily="34" charset="0"/>
              <a:ea typeface="ＭＳ Ｐゴシック" charset="0"/>
              <a:cs typeface="Trebuchet MS"/>
            </a:endParaRPr>
          </a:p>
          <a:p>
            <a:r>
              <a:rPr lang="en-US" sz="1400" dirty="0">
                <a:latin typeface="Trebuchet MS" panose="020B0603020202020204" pitchFamily="34" charset="0"/>
                <a:ea typeface="ＭＳ Ｐゴシック" charset="0"/>
                <a:cs typeface="Trebuchet MS"/>
              </a:rPr>
              <a:t>However, we have data for </a:t>
            </a:r>
            <a:r>
              <a:rPr lang="en-US" sz="1400" dirty="0" smtClean="0">
                <a:latin typeface="Trebuchet MS" panose="020B0603020202020204" pitchFamily="34" charset="0"/>
                <a:ea typeface="ＭＳ Ｐゴシック" charset="0"/>
                <a:cs typeface="Trebuchet MS"/>
              </a:rPr>
              <a:t>nonfatal hospitalization </a:t>
            </a:r>
            <a:r>
              <a:rPr lang="en-US" sz="1400" dirty="0">
                <a:latin typeface="Trebuchet MS" panose="020B0603020202020204" pitchFamily="34" charset="0"/>
                <a:ea typeface="ＭＳ Ｐゴシック" charset="0"/>
                <a:cs typeface="Trebuchet MS"/>
              </a:rPr>
              <a:t>and serious injury in children.</a:t>
            </a:r>
            <a:endParaRPr lang="en-US" altLang="ja-JP" sz="1400" dirty="0">
              <a:latin typeface="Trebuchet MS" panose="020B0603020202020204" pitchFamily="34" charset="0"/>
              <a:ea typeface="ＭＳ Ｐゴシック" charset="0"/>
              <a:cs typeface="Trebuchet MS"/>
            </a:endParaRP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13</a:t>
            </a:fld>
            <a:endParaRPr lang="en-US"/>
          </a:p>
        </p:txBody>
      </p:sp>
    </p:spTree>
    <p:extLst>
      <p:ext uri="{BB962C8B-B14F-4D97-AF65-F5344CB8AC3E}">
        <p14:creationId xmlns:p14="http://schemas.microsoft.com/office/powerpoint/2010/main" val="199258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rebuchet MS" panose="020B0603020202020204" pitchFamily="34" charset="0"/>
              </a:rPr>
              <a:t>T</a:t>
            </a:r>
            <a:r>
              <a:rPr lang="en-US" sz="1400" dirty="0" smtClean="0">
                <a:latin typeface="Trebuchet MS" panose="020B0603020202020204" pitchFamily="34" charset="0"/>
              </a:rPr>
              <a:t>he Commission is still BUILDING its national strategy and identifying its core components. The following information reflects our initial observations and recurring themes. What follows does not constitute CECANF’s final recommendations. </a:t>
            </a:r>
            <a:endParaRPr lang="en-US" sz="14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14</a:t>
            </a:fld>
            <a:endParaRPr lang="en-US"/>
          </a:p>
        </p:txBody>
      </p:sp>
    </p:spTree>
    <p:extLst>
      <p:ext uri="{BB962C8B-B14F-4D97-AF65-F5344CB8AC3E}">
        <p14:creationId xmlns:p14="http://schemas.microsoft.com/office/powerpoint/2010/main" val="415877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latin typeface="Trebuchet MS" panose="020B0603020202020204" pitchFamily="34" charset="0"/>
              </a:rPr>
              <a:t>Recommendations may </a:t>
            </a:r>
            <a:r>
              <a:rPr lang="en-US" sz="1400" dirty="0">
                <a:latin typeface="Trebuchet MS" panose="020B0603020202020204" pitchFamily="34" charset="0"/>
              </a:rPr>
              <a:t>include:</a:t>
            </a:r>
          </a:p>
          <a:p>
            <a:pPr marL="742950" lvl="1" indent="-285750">
              <a:buFont typeface="Arial" panose="020B0604020202020204" pitchFamily="34" charset="0"/>
              <a:buChar char="•"/>
            </a:pPr>
            <a:r>
              <a:rPr lang="en-US" sz="1400" dirty="0">
                <a:latin typeface="Trebuchet MS" panose="020B0603020202020204" pitchFamily="34" charset="0"/>
              </a:rPr>
              <a:t>State plans to ensure collective responsibility and accountability for preventing fatalities</a:t>
            </a:r>
          </a:p>
          <a:p>
            <a:pPr marL="742950" lvl="1" indent="-285750">
              <a:buFont typeface="Arial" panose="020B0604020202020204" pitchFamily="34" charset="0"/>
              <a:buChar char="•"/>
            </a:pPr>
            <a:r>
              <a:rPr lang="en-US" sz="1400" dirty="0">
                <a:latin typeface="Trebuchet MS" panose="020B0603020202020204" pitchFamily="34" charset="0"/>
              </a:rPr>
              <a:t>Dual-generation funding strategies to support families and help to break the intergenerational cycle of abuse </a:t>
            </a:r>
          </a:p>
          <a:p>
            <a:pPr marL="742950" lvl="1" indent="-285750">
              <a:buFont typeface="Arial" panose="020B0604020202020204" pitchFamily="34" charset="0"/>
              <a:buChar char="•"/>
            </a:pPr>
            <a:r>
              <a:rPr lang="en-US" sz="1400" dirty="0">
                <a:latin typeface="Trebuchet MS" panose="020B0603020202020204" pitchFamily="34" charset="0"/>
              </a:rPr>
              <a:t>Flexible resources</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15</a:t>
            </a:fld>
            <a:endParaRPr lang="en-US"/>
          </a:p>
        </p:txBody>
      </p:sp>
    </p:spTree>
    <p:extLst>
      <p:ext uri="{BB962C8B-B14F-4D97-AF65-F5344CB8AC3E}">
        <p14:creationId xmlns:p14="http://schemas.microsoft.com/office/powerpoint/2010/main" val="335102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latin typeface="Trebuchet MS" panose="020B0603020202020204" pitchFamily="34" charset="0"/>
              </a:rPr>
              <a:t>Recommendations may </a:t>
            </a:r>
            <a:r>
              <a:rPr lang="en-US" sz="1400" dirty="0">
                <a:latin typeface="Trebuchet MS" panose="020B0603020202020204" pitchFamily="34" charset="0"/>
              </a:rPr>
              <a:t>include:</a:t>
            </a:r>
          </a:p>
          <a:p>
            <a:pPr marL="742950" lvl="1" indent="-285750">
              <a:buFont typeface="Arial" panose="020B0604020202020204" pitchFamily="34" charset="0"/>
              <a:buChar char="•"/>
            </a:pPr>
            <a:r>
              <a:rPr lang="en-US" sz="1400" dirty="0">
                <a:latin typeface="Trebuchet MS" panose="020B0603020202020204" pitchFamily="34" charset="0"/>
              </a:rPr>
              <a:t>Federal leadership across agencies</a:t>
            </a:r>
          </a:p>
          <a:p>
            <a:pPr marL="742950" lvl="1" indent="-285750">
              <a:buFont typeface="Arial" panose="020B0604020202020204" pitchFamily="34" charset="0"/>
              <a:buChar char="•"/>
            </a:pPr>
            <a:r>
              <a:rPr lang="en-US" sz="1400" dirty="0">
                <a:latin typeface="Trebuchet MS" panose="020B0603020202020204" pitchFamily="34" charset="0"/>
              </a:rPr>
              <a:t>State plans that include many social service sectors</a:t>
            </a:r>
          </a:p>
          <a:p>
            <a:pPr marL="742950" lvl="1" indent="-285750">
              <a:buFont typeface="Arial" panose="020B0604020202020204" pitchFamily="34" charset="0"/>
              <a:buChar char="•"/>
            </a:pPr>
            <a:r>
              <a:rPr lang="en-US" sz="1400" dirty="0">
                <a:latin typeface="Trebuchet MS" panose="020B0603020202020204" pitchFamily="34" charset="0"/>
              </a:rPr>
              <a:t>More effective legislation and policy to support accountability</a:t>
            </a:r>
          </a:p>
          <a:p>
            <a:pPr marL="742950" lvl="1" indent="-285750">
              <a:buFont typeface="Arial" panose="020B0604020202020204" pitchFamily="34" charset="0"/>
              <a:buChar char="•"/>
            </a:pPr>
            <a:r>
              <a:rPr lang="en-US" sz="1400" dirty="0">
                <a:latin typeface="Trebuchet MS" panose="020B0603020202020204" pitchFamily="34" charset="0"/>
              </a:rPr>
              <a:t>Attention to government-to-government relationships with </a:t>
            </a:r>
            <a:r>
              <a:rPr lang="en-US" sz="1400" dirty="0" smtClean="0">
                <a:latin typeface="Trebuchet MS" panose="020B0603020202020204" pitchFamily="34" charset="0"/>
              </a:rPr>
              <a:t>tribes </a:t>
            </a:r>
            <a:r>
              <a:rPr lang="en-US" sz="1400" dirty="0">
                <a:latin typeface="Trebuchet MS" panose="020B0603020202020204" pitchFamily="34" charset="0"/>
              </a:rPr>
              <a:t>as sovereign nations</a:t>
            </a:r>
          </a:p>
          <a:p>
            <a:pPr marL="742950" lvl="1" indent="-285750">
              <a:buFont typeface="Arial" panose="020B0604020202020204" pitchFamily="34" charset="0"/>
              <a:buChar char="•"/>
            </a:pPr>
            <a:r>
              <a:rPr lang="en-US" sz="1400" dirty="0">
                <a:latin typeface="Trebuchet MS" panose="020B0603020202020204" pitchFamily="34" charset="0"/>
              </a:rPr>
              <a:t>Public-private partnerships</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16</a:t>
            </a:fld>
            <a:endParaRPr lang="en-US"/>
          </a:p>
        </p:txBody>
      </p:sp>
    </p:spTree>
    <p:extLst>
      <p:ext uri="{BB962C8B-B14F-4D97-AF65-F5344CB8AC3E}">
        <p14:creationId xmlns:p14="http://schemas.microsoft.com/office/powerpoint/2010/main" val="40078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latin typeface="Trebuchet MS" panose="020B0603020202020204" pitchFamily="34" charset="0"/>
              </a:rPr>
              <a:t>Recommendations may </a:t>
            </a:r>
            <a:r>
              <a:rPr lang="en-US" sz="1400" dirty="0">
                <a:latin typeface="Trebuchet MS" panose="020B0603020202020204" pitchFamily="34" charset="0"/>
              </a:rPr>
              <a:t>include: </a:t>
            </a:r>
          </a:p>
          <a:p>
            <a:pPr marL="742950" lvl="1" indent="-285750">
              <a:buFont typeface="Arial" panose="020B0604020202020204" pitchFamily="34" charset="0"/>
              <a:buChar char="•"/>
            </a:pPr>
            <a:r>
              <a:rPr lang="en-US" sz="1400" dirty="0">
                <a:latin typeface="Trebuchet MS" panose="020B0603020202020204" pitchFamily="34" charset="0"/>
              </a:rPr>
              <a:t>Standardized definitions and classification system</a:t>
            </a:r>
          </a:p>
          <a:p>
            <a:pPr marL="742950" lvl="1" indent="-285750">
              <a:buFont typeface="Arial" panose="020B0604020202020204" pitchFamily="34" charset="0"/>
              <a:buChar char="•"/>
            </a:pPr>
            <a:r>
              <a:rPr lang="en-US" sz="1400" dirty="0">
                <a:latin typeface="Trebuchet MS" panose="020B0603020202020204" pitchFamily="34" charset="0"/>
              </a:rPr>
              <a:t>More accurate, reliable measurement system</a:t>
            </a:r>
          </a:p>
          <a:p>
            <a:pPr marL="742950" lvl="1" indent="-285750">
              <a:buFont typeface="Arial" panose="020B0604020202020204" pitchFamily="34" charset="0"/>
              <a:buChar char="•"/>
            </a:pPr>
            <a:r>
              <a:rPr lang="en-US" sz="1400" dirty="0">
                <a:latin typeface="Trebuchet MS" panose="020B0603020202020204" pitchFamily="34" charset="0"/>
              </a:rPr>
              <a:t>Population-based surveillance system</a:t>
            </a:r>
          </a:p>
          <a:p>
            <a:pPr marL="742950" lvl="1" indent="-285750">
              <a:buFont typeface="Arial" panose="020B0604020202020204" pitchFamily="34" charset="0"/>
              <a:buChar char="•"/>
            </a:pPr>
            <a:r>
              <a:rPr lang="en-US" sz="1400" dirty="0">
                <a:latin typeface="Trebuchet MS" panose="020B0603020202020204" pitchFamily="34" charset="0"/>
              </a:rPr>
              <a:t>Improved systems of child death investigation</a:t>
            </a:r>
          </a:p>
          <a:p>
            <a:pPr marL="742950" lvl="1" indent="-285750">
              <a:buFont typeface="Arial" panose="020B0604020202020204" pitchFamily="34" charset="0"/>
              <a:buChar char="•"/>
            </a:pPr>
            <a:r>
              <a:rPr lang="en-US" sz="1400" dirty="0">
                <a:latin typeface="Trebuchet MS" panose="020B0603020202020204" pitchFamily="34" charset="0"/>
              </a:rPr>
              <a:t>Adequate data sets and funding availability for necessary research</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17</a:t>
            </a:fld>
            <a:endParaRPr lang="en-US"/>
          </a:p>
        </p:txBody>
      </p:sp>
    </p:spTree>
    <p:extLst>
      <p:ext uri="{BB962C8B-B14F-4D97-AF65-F5344CB8AC3E}">
        <p14:creationId xmlns:p14="http://schemas.microsoft.com/office/powerpoint/2010/main" val="409331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latin typeface="Trebuchet MS" panose="020B0603020202020204" pitchFamily="34" charset="0"/>
              </a:rPr>
              <a:t>Recommendations </a:t>
            </a:r>
            <a:r>
              <a:rPr lang="en-US" sz="1400" dirty="0" smtClean="0">
                <a:latin typeface="Trebuchet MS" panose="020B0603020202020204" pitchFamily="34" charset="0"/>
              </a:rPr>
              <a:t>may include</a:t>
            </a:r>
            <a:r>
              <a:rPr lang="en-US" sz="1400" dirty="0">
                <a:latin typeface="Trebuchet MS" panose="020B0603020202020204" pitchFamily="34" charset="0"/>
              </a:rPr>
              <a:t>:</a:t>
            </a:r>
          </a:p>
          <a:p>
            <a:pPr marL="742950" lvl="1" indent="-285750">
              <a:buFont typeface="Arial" panose="020B0604020202020204" pitchFamily="34" charset="0"/>
              <a:buChar char="•"/>
            </a:pPr>
            <a:r>
              <a:rPr lang="en-US" sz="1400" dirty="0">
                <a:latin typeface="Trebuchet MS" panose="020B0603020202020204" pitchFamily="34" charset="0"/>
              </a:rPr>
              <a:t>An “upstream,” preventive approach </a:t>
            </a:r>
          </a:p>
          <a:p>
            <a:pPr marL="742950" lvl="1" indent="-285750">
              <a:buFont typeface="Arial" panose="020B0604020202020204" pitchFamily="34" charset="0"/>
              <a:buChar char="•"/>
            </a:pPr>
            <a:r>
              <a:rPr lang="en-US" sz="1400" dirty="0">
                <a:latin typeface="Trebuchet MS" panose="020B0603020202020204" pitchFamily="34" charset="0"/>
              </a:rPr>
              <a:t>Evidence-based safety assessment methods </a:t>
            </a:r>
          </a:p>
          <a:p>
            <a:pPr marL="742950" lvl="1" indent="-285750">
              <a:buFont typeface="Arial" panose="020B0604020202020204" pitchFamily="34" charset="0"/>
              <a:buChar char="•"/>
            </a:pPr>
            <a:r>
              <a:rPr lang="en-US" sz="1400" dirty="0">
                <a:latin typeface="Trebuchet MS" panose="020B0603020202020204" pitchFamily="34" charset="0"/>
              </a:rPr>
              <a:t>Multidisciplinary team investigation and response</a:t>
            </a:r>
          </a:p>
          <a:p>
            <a:pPr marL="742950" lvl="1" indent="-285750">
              <a:buFont typeface="Arial" panose="020B0604020202020204" pitchFamily="34" charset="0"/>
              <a:buChar char="•"/>
            </a:pPr>
            <a:r>
              <a:rPr lang="en-US" sz="1400" dirty="0">
                <a:latin typeface="Trebuchet MS" panose="020B0603020202020204" pitchFamily="34" charset="0"/>
              </a:rPr>
              <a:t>Priority responses for children and families at risk</a:t>
            </a:r>
          </a:p>
          <a:p>
            <a:pPr marL="742950" lvl="1" indent="-285750">
              <a:buFont typeface="Arial" panose="020B0604020202020204" pitchFamily="34" charset="0"/>
              <a:buChar char="•"/>
            </a:pPr>
            <a:r>
              <a:rPr lang="en-US" sz="1400" dirty="0">
                <a:latin typeface="Trebuchet MS" panose="020B0603020202020204" pitchFamily="34" charset="0"/>
              </a:rPr>
              <a:t>Evidence-based interventions</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18</a:t>
            </a:fld>
            <a:endParaRPr lang="en-US"/>
          </a:p>
        </p:txBody>
      </p:sp>
    </p:spTree>
    <p:extLst>
      <p:ext uri="{BB962C8B-B14F-4D97-AF65-F5344CB8AC3E}">
        <p14:creationId xmlns:p14="http://schemas.microsoft.com/office/powerpoint/2010/main" val="2482352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latin typeface="Trebuchet MS" panose="020B0603020202020204" pitchFamily="34" charset="0"/>
              </a:rPr>
              <a:t>Recommendations may </a:t>
            </a:r>
            <a:r>
              <a:rPr lang="en-US" sz="1400" dirty="0">
                <a:latin typeface="Trebuchet MS" panose="020B0603020202020204" pitchFamily="34" charset="0"/>
              </a:rPr>
              <a:t>include:</a:t>
            </a:r>
          </a:p>
          <a:p>
            <a:pPr marL="742950" lvl="1" indent="-285750">
              <a:buFont typeface="Arial" panose="020B0604020202020204" pitchFamily="34" charset="0"/>
              <a:buChar char="•"/>
            </a:pPr>
            <a:r>
              <a:rPr lang="en-US" sz="1400" dirty="0">
                <a:latin typeface="Trebuchet MS" panose="020B0603020202020204" pitchFamily="34" charset="0"/>
              </a:rPr>
              <a:t>Predictive analytics </a:t>
            </a:r>
          </a:p>
          <a:p>
            <a:pPr marL="742950" lvl="1" indent="-285750">
              <a:buFont typeface="Arial" panose="020B0604020202020204" pitchFamily="34" charset="0"/>
              <a:buChar char="•"/>
            </a:pPr>
            <a:r>
              <a:rPr lang="en-US" sz="1400" dirty="0">
                <a:latin typeface="Trebuchet MS" panose="020B0603020202020204" pitchFamily="34" charset="0"/>
              </a:rPr>
              <a:t>Learning from other industries (health care, aviation, etc.)</a:t>
            </a:r>
          </a:p>
          <a:p>
            <a:pPr marL="742950" lvl="1" indent="-285750">
              <a:buFont typeface="Arial" panose="020B0604020202020204" pitchFamily="34" charset="0"/>
              <a:buChar char="•"/>
            </a:pPr>
            <a:r>
              <a:rPr lang="en-US" sz="1400" dirty="0">
                <a:latin typeface="Trebuchet MS" panose="020B0603020202020204" pitchFamily="34" charset="0"/>
              </a:rPr>
              <a:t>Data integration and information sharing across systems</a:t>
            </a:r>
          </a:p>
          <a:p>
            <a:pPr marL="742950" lvl="1" indent="-285750">
              <a:buFont typeface="Arial" panose="020B0604020202020204" pitchFamily="34" charset="0"/>
              <a:buChar char="•"/>
            </a:pPr>
            <a:r>
              <a:rPr lang="en-US" sz="1400" dirty="0">
                <a:latin typeface="Trebuchet MS" panose="020B0603020202020204" pitchFamily="34" charset="0"/>
              </a:rPr>
              <a:t>Safety culture</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19</a:t>
            </a:fld>
            <a:endParaRPr lang="en-US"/>
          </a:p>
        </p:txBody>
      </p:sp>
    </p:spTree>
    <p:extLst>
      <p:ext uri="{BB962C8B-B14F-4D97-AF65-F5344CB8AC3E}">
        <p14:creationId xmlns:p14="http://schemas.microsoft.com/office/powerpoint/2010/main" val="7570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latin typeface="Trebuchet MS" panose="020B0603020202020204" pitchFamily="34" charset="0"/>
              </a:rPr>
              <a:t>Why was </a:t>
            </a:r>
            <a:r>
              <a:rPr lang="en-US" sz="1400" dirty="0" smtClean="0">
                <a:latin typeface="Trebuchet MS" panose="020B0603020202020204" pitchFamily="34" charset="0"/>
              </a:rPr>
              <a:t>CECANF</a:t>
            </a:r>
            <a:r>
              <a:rPr lang="en-US" sz="1400" baseline="0" dirty="0" smtClean="0">
                <a:latin typeface="Trebuchet MS" panose="020B0603020202020204" pitchFamily="34" charset="0"/>
              </a:rPr>
              <a:t> created?</a:t>
            </a:r>
            <a:r>
              <a:rPr lang="en-US" sz="1400" dirty="0" smtClean="0">
                <a:latin typeface="Trebuchet MS" panose="020B0603020202020204" pitchFamily="34" charset="0"/>
              </a:rPr>
              <a:t> </a:t>
            </a:r>
            <a:r>
              <a:rPr lang="en-US" sz="1400" baseline="0" dirty="0" smtClean="0">
                <a:latin typeface="Trebuchet MS" panose="020B0603020202020204" pitchFamily="34" charset="0"/>
              </a:rPr>
              <a:t>GAO report</a:t>
            </a:r>
          </a:p>
          <a:p>
            <a:endParaRPr lang="en-US" sz="1400" baseline="0" dirty="0" smtClean="0">
              <a:latin typeface="Trebuchet MS" panose="020B0603020202020204" pitchFamily="34" charset="0"/>
            </a:endParaRPr>
          </a:p>
          <a:p>
            <a:r>
              <a:rPr lang="en-US" sz="1400" baseline="0" dirty="0" smtClean="0">
                <a:latin typeface="Trebuchet MS" panose="020B0603020202020204" pitchFamily="34" charset="0"/>
              </a:rPr>
              <a:t>What is its goal? </a:t>
            </a:r>
            <a:r>
              <a:rPr lang="en-US" sz="1400" dirty="0">
                <a:latin typeface="Trebuchet MS" panose="020B0603020202020204" pitchFamily="34" charset="0"/>
                <a:cs typeface="Times New Roman" panose="02020603050405020304" pitchFamily="18" charset="0"/>
              </a:rPr>
              <a:t>T</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 develop a national strategy and</a:t>
            </a:r>
            <a:r>
              <a:rPr kumimoji="0" lang="en-US" altLang="en-US" sz="1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recommendations for</a:t>
            </a:r>
            <a:r>
              <a:rPr kumimoji="0" lang="en-US" altLang="en-US" sz="1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reducing</a:t>
            </a:r>
            <a:r>
              <a:rPr lang="en-US" altLang="en-US" sz="1400" dirty="0" smtClean="0">
                <a:latin typeface="Trebuchet MS" panose="020B0603020202020204" pitchFamily="34" charset="0"/>
                <a:ea typeface="Calibri" panose="020F0502020204030204" pitchFamily="34" charset="0"/>
                <a:cs typeface="Times New Roman" panose="02020603050405020304" pitchFamily="18" charset="0"/>
              </a:rPr>
              <a:t> f</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atalities</a:t>
            </a:r>
            <a:r>
              <a:rPr kumimoji="0" lang="en-US" altLang="en-US" sz="1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r</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esulting from child abuse and</a:t>
            </a:r>
            <a:r>
              <a:rPr kumimoji="0" lang="en-US" altLang="en-US" sz="1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neglect (federal, state, etc.)</a:t>
            </a:r>
          </a:p>
        </p:txBody>
      </p:sp>
      <p:sp>
        <p:nvSpPr>
          <p:cNvPr id="4" name="Slide Number Placeholder 3"/>
          <p:cNvSpPr>
            <a:spLocks noGrp="1"/>
          </p:cNvSpPr>
          <p:nvPr>
            <p:ph type="sldNum" sz="quarter" idx="10"/>
          </p:nvPr>
        </p:nvSpPr>
        <p:spPr/>
        <p:txBody>
          <a:bodyPr/>
          <a:lstStyle/>
          <a:p>
            <a:fld id="{1C9110B1-DD71-F741-91D3-CECDD29FAD3B}" type="slidenum">
              <a:rPr lang="en-US" smtClean="0"/>
              <a:t>2</a:t>
            </a:fld>
            <a:endParaRPr lang="en-US"/>
          </a:p>
        </p:txBody>
      </p:sp>
    </p:spTree>
    <p:extLst>
      <p:ext uri="{BB962C8B-B14F-4D97-AF65-F5344CB8AC3E}">
        <p14:creationId xmlns:p14="http://schemas.microsoft.com/office/powerpoint/2010/main" val="2600403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rebuchet MS" panose="020B0603020202020204" pitchFamily="34" charset="0"/>
              </a:rPr>
              <a:t>QUESTIONS/DISCUSSION</a:t>
            </a:r>
            <a:endParaRPr lang="en-US" sz="14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20</a:t>
            </a:fld>
            <a:endParaRPr lang="en-US"/>
          </a:p>
        </p:txBody>
      </p:sp>
    </p:spTree>
    <p:extLst>
      <p:ext uri="{BB962C8B-B14F-4D97-AF65-F5344CB8AC3E}">
        <p14:creationId xmlns:p14="http://schemas.microsoft.com/office/powerpoint/2010/main" val="389769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9110B1-DD71-F741-91D3-CECDD29FAD3B}" type="slidenum">
              <a:rPr lang="en-US" smtClean="0"/>
              <a:t>21</a:t>
            </a:fld>
            <a:endParaRPr lang="en-US"/>
          </a:p>
        </p:txBody>
      </p:sp>
    </p:spTree>
    <p:extLst>
      <p:ext uri="{BB962C8B-B14F-4D97-AF65-F5344CB8AC3E}">
        <p14:creationId xmlns:p14="http://schemas.microsoft.com/office/powerpoint/2010/main" val="130136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Trebuchet MS" panose="020B0603020202020204" pitchFamily="34" charset="0"/>
              </a:rPr>
              <a:t>What is the Commission’s charge?</a:t>
            </a:r>
          </a:p>
          <a:p>
            <a:endParaRPr lang="en-US" sz="1400" dirty="0" smtClean="0">
              <a:latin typeface="Trebuchet MS" panose="020B0603020202020204" pitchFamily="34" charset="0"/>
            </a:endParaRPr>
          </a:p>
          <a:p>
            <a:r>
              <a:rPr lang="en-US" sz="1400" dirty="0" smtClean="0">
                <a:latin typeface="Trebuchet MS" panose="020B0603020202020204" pitchFamily="34" charset="0"/>
              </a:rPr>
              <a:t>Commission’s </a:t>
            </a:r>
            <a:r>
              <a:rPr lang="en-US" sz="1400" dirty="0">
                <a:latin typeface="Trebuchet MS" panose="020B0603020202020204" pitchFamily="34" charset="0"/>
              </a:rPr>
              <a:t>charge and how </a:t>
            </a:r>
            <a:r>
              <a:rPr lang="en-US" sz="1400" dirty="0" smtClean="0">
                <a:latin typeface="Trebuchet MS" panose="020B0603020202020204" pitchFamily="34" charset="0"/>
              </a:rPr>
              <a:t>it </a:t>
            </a:r>
            <a:r>
              <a:rPr lang="en-US" sz="1400" dirty="0">
                <a:latin typeface="Trebuchet MS" panose="020B0603020202020204" pitchFamily="34" charset="0"/>
              </a:rPr>
              <a:t>is looking beyond CW programs and practices, including: </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The use and effectiveness of current </a:t>
            </a:r>
            <a:r>
              <a:rPr lang="en-US" sz="1400" dirty="0" smtClean="0">
                <a:latin typeface="Trebuchet MS" panose="020B0603020202020204" pitchFamily="34" charset="0"/>
              </a:rPr>
              <a:t>federally funded </a:t>
            </a:r>
            <a:r>
              <a:rPr lang="en-US" sz="1400" dirty="0">
                <a:latin typeface="Trebuchet MS" panose="020B0603020202020204" pitchFamily="34" charset="0"/>
              </a:rPr>
              <a:t>child protective and child welfare services</a:t>
            </a:r>
          </a:p>
          <a:p>
            <a:pPr marL="176131" indent="-176131">
              <a:buFont typeface="Arial"/>
              <a:buChar char="•"/>
            </a:pPr>
            <a:r>
              <a:rPr lang="en-US" sz="1400" dirty="0">
                <a:latin typeface="Trebuchet MS" panose="020B0603020202020204" pitchFamily="34" charset="0"/>
              </a:rPr>
              <a:t>Best practices for, and barriers to, preventing child abuse and neglect </a:t>
            </a:r>
            <a:r>
              <a:rPr lang="en-US" sz="1400" dirty="0" smtClean="0">
                <a:latin typeface="Trebuchet MS" panose="020B0603020202020204" pitchFamily="34" charset="0"/>
              </a:rPr>
              <a:t>fatalities</a:t>
            </a:r>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I</a:t>
            </a:r>
            <a:r>
              <a:rPr lang="en-US" sz="1400" dirty="0" smtClean="0">
                <a:latin typeface="Trebuchet MS" panose="020B0603020202020204" pitchFamily="34" charset="0"/>
              </a:rPr>
              <a:t>ssues such as how confidentiality </a:t>
            </a:r>
            <a:r>
              <a:rPr lang="en-US" sz="1400" dirty="0">
                <a:latin typeface="Trebuchet MS" panose="020B0603020202020204" pitchFamily="34" charset="0"/>
              </a:rPr>
              <a:t>and data sharing laws, policies, and practices facilitate or inhibit system improvement</a:t>
            </a:r>
          </a:p>
          <a:p>
            <a:endParaRPr lang="en-US" sz="1400" b="1" dirty="0">
              <a:latin typeface="Trebuchet MS" panose="020B0603020202020204" pitchFamily="34" charset="0"/>
            </a:endParaRPr>
          </a:p>
          <a:p>
            <a:endParaRPr lang="en-US" sz="1400"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3</a:t>
            </a:fld>
            <a:endParaRPr lang="en-US"/>
          </a:p>
        </p:txBody>
      </p:sp>
    </p:spTree>
    <p:extLst>
      <p:ext uri="{BB962C8B-B14F-4D97-AF65-F5344CB8AC3E}">
        <p14:creationId xmlns:p14="http://schemas.microsoft.com/office/powerpoint/2010/main" val="297892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rebuchet MS" panose="020B0603020202020204" pitchFamily="34" charset="0"/>
              </a:rPr>
              <a:t>The</a:t>
            </a:r>
            <a:r>
              <a:rPr lang="en-US" sz="1400" baseline="0" dirty="0" smtClean="0">
                <a:latin typeface="Trebuchet MS" panose="020B0603020202020204" pitchFamily="34" charset="0"/>
              </a:rPr>
              <a:t> Commission is also charged with studying: </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The most and least effective federal, state, and tribal policies and practices impacting the prevention of child abuse and neglect fatalities</a:t>
            </a:r>
          </a:p>
          <a:p>
            <a:pPr marL="176131" indent="-176131">
              <a:buFont typeface="Arial"/>
              <a:buChar char="•"/>
            </a:pPr>
            <a:r>
              <a:rPr lang="en-US" sz="1400" dirty="0" smtClean="0">
                <a:latin typeface="Trebuchet MS" panose="020B0603020202020204" pitchFamily="34" charset="0"/>
              </a:rPr>
              <a:t>What </a:t>
            </a:r>
            <a:r>
              <a:rPr lang="en-US" sz="1400" dirty="0">
                <a:latin typeface="Trebuchet MS" panose="020B0603020202020204" pitchFamily="34" charset="0"/>
              </a:rPr>
              <a:t>barriers need to be removed to protect children at </a:t>
            </a:r>
            <a:r>
              <a:rPr lang="en-US" sz="1400" dirty="0" smtClean="0">
                <a:latin typeface="Trebuchet MS" panose="020B0603020202020204" pitchFamily="34" charset="0"/>
              </a:rPr>
              <a:t>risk</a:t>
            </a:r>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Trends in demographic and other risk factors that correlate with child abuse and neglect fatalities</a:t>
            </a:r>
          </a:p>
          <a:p>
            <a:pPr marL="176131" indent="-176131">
              <a:buFont typeface="Arial" panose="020B0604020202020204" pitchFamily="34" charset="0"/>
              <a:buChar char="•"/>
            </a:pPr>
            <a:r>
              <a:rPr lang="en-US" sz="1400" dirty="0">
                <a:latin typeface="Trebuchet MS" panose="020B0603020202020204" pitchFamily="34" charset="0"/>
              </a:rPr>
              <a:t>How to prioritize prevention services for families with the greatest </a:t>
            </a:r>
            <a:r>
              <a:rPr lang="en-US" sz="1400" dirty="0" smtClean="0">
                <a:latin typeface="Trebuchet MS" panose="020B0603020202020204" pitchFamily="34" charset="0"/>
              </a:rPr>
              <a:t>need</a:t>
            </a:r>
            <a:endParaRPr lang="en-US" sz="1400" dirty="0">
              <a:latin typeface="Trebuchet MS" panose="020B0603020202020204" pitchFamily="34" charset="0"/>
            </a:endParaRPr>
          </a:p>
          <a:p>
            <a:pPr marL="176131" indent="-176131">
              <a:buFont typeface="Arial" panose="020B0604020202020204" pitchFamily="34" charset="0"/>
              <a:buChar char="•"/>
            </a:pPr>
            <a:r>
              <a:rPr lang="en-US" sz="1400" dirty="0">
                <a:latin typeface="Trebuchet MS" panose="020B0603020202020204" pitchFamily="34" charset="0"/>
              </a:rPr>
              <a:t>How to improve collection of data on child abuse and neglect fatalities</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4</a:t>
            </a:fld>
            <a:endParaRPr lang="en-US"/>
          </a:p>
        </p:txBody>
      </p:sp>
    </p:spTree>
    <p:extLst>
      <p:ext uri="{BB962C8B-B14F-4D97-AF65-F5344CB8AC3E}">
        <p14:creationId xmlns:p14="http://schemas.microsoft.com/office/powerpoint/2010/main" val="411602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rebuchet MS" panose="020B0603020202020204" pitchFamily="34" charset="0"/>
              </a:rPr>
              <a:t>6 Presidential</a:t>
            </a:r>
            <a:r>
              <a:rPr lang="en-US" sz="1400" baseline="0" dirty="0" smtClean="0">
                <a:latin typeface="Trebuchet MS" panose="020B0603020202020204" pitchFamily="34" charset="0"/>
              </a:rPr>
              <a:t> appointees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Trebuchet MS" panose="020B0603020202020204" pitchFamily="34" charset="0"/>
              </a:rPr>
              <a:t>6 Congressional</a:t>
            </a:r>
            <a:r>
              <a:rPr lang="en-US" sz="1400" dirty="0" smtClean="0">
                <a:latin typeface="Trebuchet MS" panose="020B0603020202020204" pitchFamily="34" charset="0"/>
              </a:rPr>
              <a:t> appointees</a:t>
            </a:r>
            <a:endParaRPr lang="en-US" sz="1400" baseline="0" dirty="0" smtClean="0">
              <a:latin typeface="Trebuchet MS" panose="020B0603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1C9110B1-DD71-F741-91D3-CECDD29FAD3B}" type="slidenum">
              <a:rPr lang="en-US" smtClean="0"/>
              <a:t>5</a:t>
            </a:fld>
            <a:endParaRPr lang="en-US"/>
          </a:p>
        </p:txBody>
      </p:sp>
    </p:spTree>
    <p:extLst>
      <p:ext uri="{BB962C8B-B14F-4D97-AF65-F5344CB8AC3E}">
        <p14:creationId xmlns:p14="http://schemas.microsoft.com/office/powerpoint/2010/main" val="229664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Trebuchet MS" panose="020B0603020202020204" pitchFamily="34" charset="0"/>
              </a:rPr>
              <a:t>The Commissioners include a former ACF secretary, judge, lawyer, advocates,</a:t>
            </a:r>
            <a:r>
              <a:rPr lang="en-US" sz="1400" dirty="0" smtClean="0">
                <a:latin typeface="Trebuchet MS" panose="020B0603020202020204" pitchFamily="34" charset="0"/>
              </a:rPr>
              <a:t> a</a:t>
            </a:r>
            <a:r>
              <a:rPr lang="en-US" sz="1400" baseline="0" dirty="0" smtClean="0">
                <a:latin typeface="Trebuchet MS" panose="020B0603020202020204" pitchFamily="34" charset="0"/>
              </a:rPr>
              <a:t> former Congressman, a doctor, a state human services/Medicaid director,</a:t>
            </a:r>
            <a:r>
              <a:rPr lang="en-US" sz="1400" dirty="0" smtClean="0">
                <a:latin typeface="Trebuchet MS" panose="020B0603020202020204" pitchFamily="34" charset="0"/>
              </a:rPr>
              <a:t> and others with a broad and diverse range of experience and connection to the issues.</a:t>
            </a:r>
            <a:endParaRPr lang="en-US" sz="1400" baseline="0" dirty="0" smtClean="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6</a:t>
            </a:fld>
            <a:endParaRPr lang="en-US"/>
          </a:p>
        </p:txBody>
      </p:sp>
    </p:spTree>
    <p:extLst>
      <p:ext uri="{BB962C8B-B14F-4D97-AF65-F5344CB8AC3E}">
        <p14:creationId xmlns:p14="http://schemas.microsoft.com/office/powerpoint/2010/main" val="19493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smtClean="0">
                <a:latin typeface="Trebuchet MS" panose="020B0603020202020204" pitchFamily="34" charset="0"/>
              </a:rPr>
              <a:t>How </a:t>
            </a:r>
            <a:r>
              <a:rPr lang="en-US" sz="1400" dirty="0">
                <a:latin typeface="Trebuchet MS" panose="020B0603020202020204" pitchFamily="34" charset="0"/>
              </a:rPr>
              <a:t>is the Commission going about </a:t>
            </a:r>
            <a:r>
              <a:rPr lang="en-US" sz="1400" dirty="0" smtClean="0">
                <a:latin typeface="Trebuchet MS" panose="020B0603020202020204" pitchFamily="34" charset="0"/>
              </a:rPr>
              <a:t>its </a:t>
            </a:r>
            <a:r>
              <a:rPr lang="en-US" sz="1400" dirty="0">
                <a:latin typeface="Trebuchet MS" panose="020B0603020202020204" pitchFamily="34" charset="0"/>
              </a:rPr>
              <a:t>work?</a:t>
            </a:r>
          </a:p>
          <a:p>
            <a:endParaRPr lang="en-US" sz="1400" dirty="0">
              <a:latin typeface="Trebuchet MS" panose="020B0603020202020204" pitchFamily="34" charset="0"/>
            </a:endParaRPr>
          </a:p>
          <a:p>
            <a:pPr marL="176131" indent="-176131">
              <a:buFont typeface="Arial"/>
              <a:buChar char="•"/>
            </a:pPr>
            <a:r>
              <a:rPr lang="en-US" sz="1400" dirty="0" smtClean="0">
                <a:latin typeface="Trebuchet MS" panose="020B0603020202020204" pitchFamily="34" charset="0"/>
              </a:rPr>
              <a:t>Commission held 10 public </a:t>
            </a:r>
            <a:r>
              <a:rPr lang="en-US" sz="1400" dirty="0">
                <a:latin typeface="Trebuchet MS" panose="020B0603020202020204" pitchFamily="34" charset="0"/>
              </a:rPr>
              <a:t>meetings </a:t>
            </a:r>
            <a:r>
              <a:rPr lang="en-US" sz="1400" dirty="0" smtClean="0">
                <a:latin typeface="Trebuchet MS" panose="020B0603020202020204" pitchFamily="34" charset="0"/>
              </a:rPr>
              <a:t>around</a:t>
            </a:r>
            <a:r>
              <a:rPr lang="en-US" sz="1400" baseline="0" dirty="0" smtClean="0">
                <a:latin typeface="Trebuchet MS" panose="020B0603020202020204" pitchFamily="34" charset="0"/>
              </a:rPr>
              <a:t> the country and a tribal-focused meeting to learn what’s working, where state and local areas are having challenges, and to learn from the experts</a:t>
            </a:r>
            <a:endParaRPr lang="en-US" sz="1400" dirty="0">
              <a:latin typeface="Trebuchet MS" panose="020B0603020202020204" pitchFamily="34" charset="0"/>
            </a:endParaRPr>
          </a:p>
          <a:p>
            <a:pPr marL="176131" indent="-176131">
              <a:buFont typeface="Arial"/>
              <a:buChar char="•"/>
            </a:pPr>
            <a:r>
              <a:rPr lang="en-US" sz="1400" dirty="0" smtClean="0">
                <a:latin typeface="Trebuchet MS" panose="020B0603020202020204" pitchFamily="34" charset="0"/>
              </a:rPr>
              <a:t>The Commissioners</a:t>
            </a:r>
            <a:r>
              <a:rPr lang="en-US" sz="1400" baseline="0" dirty="0" smtClean="0">
                <a:latin typeface="Trebuchet MS" panose="020B0603020202020204" pitchFamily="34" charset="0"/>
              </a:rPr>
              <a:t> held a research roundtable in Philadelphia</a:t>
            </a:r>
          </a:p>
          <a:p>
            <a:pPr marL="176131" indent="-176131">
              <a:buFont typeface="Arial"/>
              <a:buChar char="•"/>
            </a:pPr>
            <a:r>
              <a:rPr lang="en-US" sz="1400" baseline="0" dirty="0" smtClean="0">
                <a:latin typeface="Trebuchet MS" panose="020B0603020202020204" pitchFamily="34" charset="0"/>
              </a:rPr>
              <a:t>Final deliberations will occur into early</a:t>
            </a:r>
            <a:r>
              <a:rPr lang="en-US" sz="1400" dirty="0" smtClean="0">
                <a:latin typeface="Trebuchet MS" panose="020B0603020202020204" pitchFamily="34" charset="0"/>
              </a:rPr>
              <a:t> December 2015</a:t>
            </a:r>
            <a:endParaRPr lang="en-US" sz="1400" baseline="0" dirty="0" smtClean="0">
              <a:latin typeface="Trebuchet MS" panose="020B0603020202020204" pitchFamily="34" charset="0"/>
            </a:endParaRPr>
          </a:p>
          <a:p>
            <a:pPr marL="176131" indent="-176131">
              <a:buFont typeface="Arial"/>
              <a:buChar char="•"/>
            </a:pPr>
            <a:r>
              <a:rPr lang="en-US" sz="1400" baseline="0" dirty="0" smtClean="0">
                <a:latin typeface="Trebuchet MS" panose="020B0603020202020204" pitchFamily="34" charset="0"/>
              </a:rPr>
              <a:t>All meetings are open to the public; information and teleconference number</a:t>
            </a:r>
            <a:r>
              <a:rPr lang="en-US" sz="1400" dirty="0" smtClean="0">
                <a:latin typeface="Trebuchet MS" panose="020B0603020202020204" pitchFamily="34" charset="0"/>
              </a:rPr>
              <a:t> are available on the Events section of the website</a:t>
            </a:r>
            <a:endParaRPr lang="en-US" sz="14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7</a:t>
            </a:fld>
            <a:endParaRPr lang="en-US"/>
          </a:p>
        </p:txBody>
      </p:sp>
    </p:spTree>
    <p:extLst>
      <p:ext uri="{BB962C8B-B14F-4D97-AF65-F5344CB8AC3E}">
        <p14:creationId xmlns:p14="http://schemas.microsoft.com/office/powerpoint/2010/main" val="94736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a:latin typeface="Trebuchet MS" panose="020B0603020202020204" pitchFamily="34" charset="0"/>
              </a:rPr>
              <a:t>The Commissioners are organized into 7 subcommittees – CPS, PH, Disproportionality, Military, NA/AI, Policy, and Measurement. </a:t>
            </a:r>
          </a:p>
          <a:p>
            <a:endParaRPr lang="en-US" sz="1400" dirty="0">
              <a:latin typeface="Trebuchet MS" panose="020B0603020202020204" pitchFamily="34" charset="0"/>
            </a:endParaRPr>
          </a:p>
          <a:p>
            <a:r>
              <a:rPr lang="en-US" sz="1400" b="0" dirty="0" smtClean="0">
                <a:latin typeface="Trebuchet MS" panose="020B0603020202020204" pitchFamily="34" charset="0"/>
              </a:rPr>
              <a:t>The Commissio</a:t>
            </a:r>
            <a:r>
              <a:rPr lang="en-US" sz="1400" b="0" baseline="0" dirty="0" smtClean="0">
                <a:latin typeface="Trebuchet MS" panose="020B0603020202020204" pitchFamily="34" charset="0"/>
              </a:rPr>
              <a:t>n is working with federal partners legislatively and administratively to keep them apprised</a:t>
            </a:r>
            <a:r>
              <a:rPr lang="en-US" sz="1400" b="0" dirty="0" smtClean="0">
                <a:latin typeface="Trebuchet MS" panose="020B0603020202020204" pitchFamily="34" charset="0"/>
              </a:rPr>
              <a:t> and</a:t>
            </a:r>
            <a:r>
              <a:rPr lang="en-US" sz="1400" b="0" baseline="0" dirty="0" smtClean="0">
                <a:latin typeface="Trebuchet MS" panose="020B0603020202020204" pitchFamily="34" charset="0"/>
              </a:rPr>
              <a:t> learn what federal efforts are already underway.</a:t>
            </a:r>
          </a:p>
          <a:p>
            <a:endParaRPr lang="en-US" sz="1400" b="0" baseline="0" dirty="0" smtClean="0">
              <a:latin typeface="Trebuchet MS" panose="020B0603020202020204" pitchFamily="34" charset="0"/>
            </a:endParaRPr>
          </a:p>
          <a:p>
            <a:r>
              <a:rPr lang="en-US" sz="1400" dirty="0" smtClean="0">
                <a:latin typeface="Trebuchet MS" panose="020B0603020202020204" pitchFamily="34" charset="0"/>
              </a:rPr>
              <a:t>The Commission is also w</a:t>
            </a:r>
            <a:r>
              <a:rPr lang="en-US" sz="1400" b="0" baseline="0" dirty="0" smtClean="0">
                <a:latin typeface="Trebuchet MS" panose="020B0603020202020204" pitchFamily="34" charset="0"/>
              </a:rPr>
              <a:t>orking with local state and national organizations to get feedback and input on solutions.</a:t>
            </a:r>
          </a:p>
          <a:p>
            <a:endParaRPr lang="en-US" sz="1400" b="0" baseline="0" dirty="0" smtClean="0">
              <a:latin typeface="Trebuchet MS" panose="020B0603020202020204" pitchFamily="34" charset="0"/>
            </a:endParaRPr>
          </a:p>
          <a:p>
            <a:r>
              <a:rPr lang="en-US" sz="1400" b="0" baseline="0" dirty="0" smtClean="0">
                <a:latin typeface="Trebuchet MS" panose="020B0603020202020204" pitchFamily="34" charset="0"/>
              </a:rPr>
              <a:t>Public can submit testimony in writing via the website.</a:t>
            </a:r>
          </a:p>
          <a:p>
            <a:endParaRPr lang="en-US" sz="1400" b="0" baseline="0" dirty="0" smtClean="0">
              <a:latin typeface="Trebuchet MS" panose="020B0603020202020204" pitchFamily="34" charset="0"/>
            </a:endParaRP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8</a:t>
            </a:fld>
            <a:endParaRPr lang="en-US"/>
          </a:p>
        </p:txBody>
      </p:sp>
    </p:spTree>
    <p:extLst>
      <p:ext uri="{BB962C8B-B14F-4D97-AF65-F5344CB8AC3E}">
        <p14:creationId xmlns:p14="http://schemas.microsoft.com/office/powerpoint/2010/main" val="94736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a:latin typeface="Trebuchet MS" panose="020B0603020202020204" pitchFamily="34" charset="0"/>
              </a:rPr>
              <a:t>What is the scope of the problem the Commission is studying that </a:t>
            </a:r>
            <a:r>
              <a:rPr lang="en-US" sz="1400" dirty="0" smtClean="0">
                <a:latin typeface="Trebuchet MS" panose="020B0603020202020204" pitchFamily="34" charset="0"/>
              </a:rPr>
              <a:t>necessitates a national strategy?</a:t>
            </a:r>
            <a:endParaRPr lang="en-US" sz="1400" dirty="0">
              <a:latin typeface="Trebuchet MS" panose="020B0603020202020204" pitchFamily="34" charset="0"/>
            </a:endParaRP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What the data we have shows.  </a:t>
            </a:r>
          </a:p>
          <a:p>
            <a:pPr marL="176131" indent="-176131">
              <a:buFont typeface="Arial"/>
              <a:buChar char="•"/>
            </a:pPr>
            <a:r>
              <a:rPr lang="en-US" sz="1400" dirty="0">
                <a:latin typeface="Trebuchet MS" panose="020B0603020202020204" pitchFamily="34" charset="0"/>
              </a:rPr>
              <a:t>Underestimate: What the data doesn’t show. </a:t>
            </a:r>
          </a:p>
          <a:p>
            <a:pPr marL="176131" indent="-176131">
              <a:buFont typeface="Arial"/>
              <a:buChar char="•"/>
            </a:pPr>
            <a:r>
              <a:rPr lang="en-US" sz="1400" dirty="0">
                <a:latin typeface="Trebuchet MS" panose="020B0603020202020204" pitchFamily="34" charset="0"/>
              </a:rPr>
              <a:t>Why is a number so important? If we don’t have an accurate way to count the number of children who die, we cannot measure the success or lack of success of interventions designed to decrease fatalities. </a:t>
            </a: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9</a:t>
            </a:fld>
            <a:endParaRPr lang="en-US"/>
          </a:p>
        </p:txBody>
      </p:sp>
    </p:spTree>
    <p:extLst>
      <p:ext uri="{BB962C8B-B14F-4D97-AF65-F5344CB8AC3E}">
        <p14:creationId xmlns:p14="http://schemas.microsoft.com/office/powerpoint/2010/main" val="307888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276963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182110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38320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300062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19898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4"/>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179041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351380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7" y="1535113"/>
            <a:ext cx="5389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8" name="Footer Placeholder 7"/>
          <p:cNvSpPr>
            <a:spLocks noGrp="1"/>
          </p:cNvSpPr>
          <p:nvPr>
            <p:ph type="ftr" sz="quarter" idx="11"/>
          </p:nvPr>
        </p:nvSpPr>
        <p:spPr>
          <a:xfrm>
            <a:off x="4165600" y="6356354"/>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127120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4" name="Footer Placeholder 3"/>
          <p:cNvSpPr>
            <a:spLocks noGrp="1"/>
          </p:cNvSpPr>
          <p:nvPr>
            <p:ph type="ftr" sz="quarter" idx="11"/>
          </p:nvPr>
        </p:nvSpPr>
        <p:spPr>
          <a:xfrm>
            <a:off x="4165600" y="6356354"/>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3193634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3" name="Footer Placeholder 2"/>
          <p:cNvSpPr>
            <a:spLocks noGrp="1"/>
          </p:cNvSpPr>
          <p:nvPr>
            <p:ph type="ftr" sz="quarter" idx="11"/>
          </p:nvPr>
        </p:nvSpPr>
        <p:spPr>
          <a:xfrm>
            <a:off x="4165600" y="6356354"/>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2747022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6" y="273054"/>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3"/>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379608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87CF2-9E63-442D-AC6C-0FCA1C1F17BB}" type="slidenum">
              <a:rPr lang="en-US" smtClean="0"/>
              <a:t>‹#›</a:t>
            </a:fld>
            <a:endParaRPr lang="en-US" dirty="0"/>
          </a:p>
        </p:txBody>
      </p:sp>
      <p:sp>
        <p:nvSpPr>
          <p:cNvPr id="7" name="Line 13"/>
          <p:cNvSpPr>
            <a:spLocks noChangeShapeType="1"/>
          </p:cNvSpPr>
          <p:nvPr userDrawn="1"/>
        </p:nvSpPr>
        <p:spPr bwMode="auto">
          <a:xfrm>
            <a:off x="850902" y="1549400"/>
            <a:ext cx="10502900" cy="0"/>
          </a:xfrm>
          <a:prstGeom prst="line">
            <a:avLst/>
          </a:prstGeom>
          <a:ln>
            <a:solidFill>
              <a:srgbClr val="102C7E"/>
            </a:solidFill>
            <a:headEnd/>
            <a:tailEnd/>
          </a:ln>
        </p:spPr>
        <p:style>
          <a:lnRef idx="1">
            <a:schemeClr val="accent2"/>
          </a:lnRef>
          <a:fillRef idx="0">
            <a:schemeClr val="accent2"/>
          </a:fillRef>
          <a:effectRef idx="0">
            <a:schemeClr val="accent2"/>
          </a:effectRef>
          <a:fontRef idx="minor">
            <a:schemeClr val="tx1"/>
          </a:fontRef>
        </p:style>
        <p:txBody>
          <a:bodyPr wrap="none" anchor="ctr"/>
          <a:lstStyle/>
          <a:p>
            <a:pPr eaLnBrk="0" hangingPunct="0">
              <a:defRPr/>
            </a:pPr>
            <a:endParaRPr lang="en-US" dirty="0"/>
          </a:p>
        </p:txBody>
      </p:sp>
    </p:spTree>
    <p:extLst>
      <p:ext uri="{BB962C8B-B14F-4D97-AF65-F5344CB8AC3E}">
        <p14:creationId xmlns:p14="http://schemas.microsoft.com/office/powerpoint/2010/main" val="427423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186436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220164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772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F6E843D0-8FE2-AB49-9A39-8723BC1492D2}" type="datetimeFigureOut">
              <a:rPr lang="en-US" smtClean="0"/>
              <a:t>10/15/2015</a:t>
            </a:fld>
            <a:endParaRPr lang="en-US"/>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7946B4A4-55D9-4047-A697-A6E9CAE180D0}" type="slidenum">
              <a:rPr lang="en-US" smtClean="0"/>
              <a:t>‹#›</a:t>
            </a:fld>
            <a:endParaRPr lang="en-US"/>
          </a:p>
        </p:txBody>
      </p:sp>
    </p:spTree>
    <p:extLst>
      <p:ext uri="{BB962C8B-B14F-4D97-AF65-F5344CB8AC3E}">
        <p14:creationId xmlns:p14="http://schemas.microsoft.com/office/powerpoint/2010/main" val="382048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194313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33073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257731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16132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21970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81397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9E13-001B-47FF-BD95-C27928B9D04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A87CF2-9E63-442D-AC6C-0FCA1C1F17BB}" type="slidenum">
              <a:rPr lang="en-US" smtClean="0"/>
              <a:t>‹#›</a:t>
            </a:fld>
            <a:endParaRPr lang="en-US" dirty="0"/>
          </a:p>
        </p:txBody>
      </p:sp>
    </p:spTree>
    <p:extLst>
      <p:ext uri="{BB962C8B-B14F-4D97-AF65-F5344CB8AC3E}">
        <p14:creationId xmlns:p14="http://schemas.microsoft.com/office/powerpoint/2010/main" val="387413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9E13-001B-47FF-BD95-C27928B9D040}" type="datetimeFigureOut">
              <a:rPr lang="en-US" smtClean="0"/>
              <a:t>10/15/2015</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87CF2-9E63-442D-AC6C-0FCA1C1F17BB}" type="slidenum">
              <a:rPr lang="en-US" smtClean="0"/>
              <a:t>‹#›</a:t>
            </a:fld>
            <a:endParaRPr lang="en-US" dirty="0"/>
          </a:p>
        </p:txBody>
      </p:sp>
      <p:sp>
        <p:nvSpPr>
          <p:cNvPr id="7" name="Rounded Rectangle 6"/>
          <p:cNvSpPr/>
          <p:nvPr userDrawn="1"/>
        </p:nvSpPr>
        <p:spPr bwMode="auto">
          <a:xfrm>
            <a:off x="1574425" y="6186674"/>
            <a:ext cx="9820579" cy="560294"/>
          </a:xfrm>
          <a:prstGeom prst="roundRect">
            <a:avLst/>
          </a:prstGeom>
          <a:gradFill flip="none" rotWithShape="1">
            <a:gsLst>
              <a:gs pos="50000">
                <a:srgbClr val="102C7E"/>
              </a:gs>
              <a:gs pos="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02C7E"/>
                </a:solidFill>
                <a:effectLst/>
                <a:latin typeface="Arial" charset="0"/>
                <a:ea typeface="ＭＳ Ｐゴシック" pitchFamily="1" charset="-128"/>
              </a:rPr>
              <a:t> </a:t>
            </a:r>
          </a:p>
        </p:txBody>
      </p:sp>
    </p:spTree>
    <p:extLst>
      <p:ext uri="{BB962C8B-B14F-4D97-AF65-F5344CB8AC3E}">
        <p14:creationId xmlns:p14="http://schemas.microsoft.com/office/powerpoint/2010/main" val="219843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7497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hyperlink" Target="mailto:patricia.brincefield@cecanf.usa.gov" TargetMode="External"/><Relationship Id="rId4" Type="http://schemas.openxmlformats.org/officeDocument/2006/relationships/hyperlink" Target="http://eliminatechildabusefatalities.sites.u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6030874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p:nvSpPr>
        <p:spPr>
          <a:xfrm>
            <a:off x="26095" y="4580617"/>
            <a:ext cx="12192000" cy="1913555"/>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3"/>
          <p:cNvSpPr txBox="1">
            <a:spLocks/>
          </p:cNvSpPr>
          <p:nvPr/>
        </p:nvSpPr>
        <p:spPr>
          <a:xfrm>
            <a:off x="1550095" y="4505935"/>
            <a:ext cx="9144000" cy="162440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smtClean="0">
              <a:latin typeface="Trebuchet MS" panose="020B0603020202020204" pitchFamily="34" charset="0"/>
              <a:ea typeface="Verdana" panose="020B0604030504040204" pitchFamily="34" charset="0"/>
              <a:cs typeface="Aachen Std Bold"/>
            </a:endParaRPr>
          </a:p>
          <a:p>
            <a:r>
              <a:rPr lang="en-US" sz="3600" b="1" dirty="0" smtClean="0">
                <a:latin typeface="Trebuchet MS" panose="020B0603020202020204" pitchFamily="34" charset="0"/>
                <a:ea typeface="Verdana" panose="020B0604030504040204" pitchFamily="34" charset="0"/>
                <a:cs typeface="Aachen Std Bold"/>
              </a:rPr>
              <a:t>Commission to Eliminate Child Abuse</a:t>
            </a:r>
            <a:br>
              <a:rPr lang="en-US" sz="3600" b="1" dirty="0" smtClean="0">
                <a:latin typeface="Trebuchet MS" panose="020B0603020202020204" pitchFamily="34" charset="0"/>
                <a:ea typeface="Verdana" panose="020B0604030504040204" pitchFamily="34" charset="0"/>
                <a:cs typeface="Aachen Std Bold"/>
              </a:rPr>
            </a:br>
            <a:r>
              <a:rPr lang="en-US" sz="3600" b="1" dirty="0" smtClean="0">
                <a:latin typeface="Trebuchet MS" panose="020B0603020202020204" pitchFamily="34" charset="0"/>
                <a:ea typeface="Verdana" panose="020B0604030504040204" pitchFamily="34" charset="0"/>
                <a:cs typeface="Aachen Std Bold"/>
              </a:rPr>
              <a:t>and Neglect Fatalities</a:t>
            </a:r>
          </a:p>
          <a:p>
            <a:endParaRPr lang="en-US" sz="1800" b="1" dirty="0" smtClean="0">
              <a:latin typeface="Trebuchet MS" panose="020B0603020202020204" pitchFamily="34" charset="0"/>
              <a:ea typeface="Verdana" panose="020B0604030504040204" pitchFamily="34" charset="0"/>
              <a:cs typeface="Aachen Std Bold"/>
            </a:endParaRPr>
          </a:p>
        </p:txBody>
      </p:sp>
    </p:spTree>
    <p:extLst>
      <p:ext uri="{BB962C8B-B14F-4D97-AF65-F5344CB8AC3E}">
        <p14:creationId xmlns:p14="http://schemas.microsoft.com/office/powerpoint/2010/main" val="1889795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9"/>
            <a:ext cx="10515600" cy="1325563"/>
          </a:xfrm>
        </p:spPr>
        <p:txBody>
          <a:bodyPr lIns="731520">
            <a:normAutofit/>
          </a:bodyPr>
          <a:lstStyle/>
          <a:p>
            <a:r>
              <a:rPr lang="en-US" sz="3600" b="1" dirty="0">
                <a:latin typeface="Trebuchet MS"/>
                <a:cs typeface="Trebuchet MS"/>
              </a:rPr>
              <a:t>Child Maltreatment </a:t>
            </a:r>
            <a:r>
              <a:rPr lang="en-US" sz="3600" b="1" dirty="0" smtClean="0">
                <a:latin typeface="Trebuchet MS"/>
                <a:cs typeface="Trebuchet MS"/>
              </a:rPr>
              <a:t>Fatalities</a:t>
            </a:r>
            <a:br>
              <a:rPr lang="en-US" sz="3600" b="1" dirty="0" smtClean="0">
                <a:latin typeface="Trebuchet MS"/>
                <a:cs typeface="Trebuchet MS"/>
              </a:rPr>
            </a:br>
            <a:r>
              <a:rPr lang="en-US" sz="3600" b="1" dirty="0" smtClean="0">
                <a:latin typeface="Trebuchet MS"/>
                <a:cs typeface="Trebuchet MS"/>
              </a:rPr>
              <a:t>Happen to </a:t>
            </a:r>
            <a:r>
              <a:rPr lang="en-US" sz="3600" b="1" dirty="0">
                <a:latin typeface="Trebuchet MS"/>
                <a:cs typeface="Trebuchet MS"/>
              </a:rPr>
              <a:t>Very Young Children </a:t>
            </a:r>
            <a:endParaRPr lang="en-US" sz="3600" b="1" dirty="0">
              <a:latin typeface="Trebuchet MS" panose="020B0603020202020204" pitchFamily="34" charset="0"/>
            </a:endParaRPr>
          </a:p>
        </p:txBody>
      </p:sp>
      <p:sp>
        <p:nvSpPr>
          <p:cNvPr id="3" name="Content Placeholder 2"/>
          <p:cNvSpPr>
            <a:spLocks noGrp="1"/>
          </p:cNvSpPr>
          <p:nvPr>
            <p:ph idx="1"/>
          </p:nvPr>
        </p:nvSpPr>
        <p:spPr>
          <a:xfrm>
            <a:off x="135467" y="1744133"/>
            <a:ext cx="5814572" cy="4534429"/>
          </a:xfrm>
        </p:spPr>
        <p:txBody>
          <a:bodyPr lIns="731520">
            <a:noAutofit/>
          </a:bodyPr>
          <a:lstStyle/>
          <a:p>
            <a:endParaRPr lang="en-US" sz="2000" dirty="0" smtClean="0">
              <a:latin typeface="Trebuchet MS" panose="020B0603020202020204" pitchFamily="34" charset="0"/>
            </a:endParaRPr>
          </a:p>
          <a:p>
            <a:endParaRPr lang="en-US" sz="2000" dirty="0">
              <a:latin typeface="Trebuchet MS" panose="020B0603020202020204" pitchFamily="34" charset="0"/>
            </a:endParaRPr>
          </a:p>
          <a:p>
            <a:r>
              <a:rPr lang="en-US" sz="2400" dirty="0">
                <a:latin typeface="Trebuchet MS" panose="020B0603020202020204" pitchFamily="34" charset="0"/>
              </a:rPr>
              <a:t>Nearly three-quarters (73.9 percent) of the children who died due to abuse and neglect were younger than 3 years old</a:t>
            </a:r>
            <a:r>
              <a:rPr lang="en-US" sz="2400" dirty="0" smtClean="0">
                <a:latin typeface="Trebuchet MS" panose="020B0603020202020204" pitchFamily="34" charset="0"/>
              </a:rPr>
              <a:t>.</a:t>
            </a:r>
          </a:p>
          <a:p>
            <a:endParaRPr lang="en-US" sz="2400" dirty="0">
              <a:latin typeface="Trebuchet MS" panose="020B0603020202020204" pitchFamily="34" charset="0"/>
            </a:endParaRPr>
          </a:p>
          <a:p>
            <a:r>
              <a:rPr lang="en-US" sz="2400" dirty="0">
                <a:latin typeface="Trebuchet MS" panose="020B0603020202020204" pitchFamily="34" charset="0"/>
              </a:rPr>
              <a:t>Nearly half (46.5 percent) were under age 1.</a:t>
            </a:r>
          </a:p>
          <a:p>
            <a:pPr marL="0" indent="0">
              <a:buNone/>
            </a:pPr>
            <a:endParaRPr lang="en-US" sz="2000" dirty="0">
              <a:latin typeface="Trebuchet MS" panose="020B0603020202020204" pitchFamily="34" charset="0"/>
            </a:endParaRPr>
          </a:p>
          <a:p>
            <a:endParaRPr lang="en-US" sz="2000" b="1" dirty="0" smtClean="0">
              <a:latin typeface="Trebuchet MS" panose="020B0603020202020204" pitchFamily="34" charset="0"/>
            </a:endParaRPr>
          </a:p>
          <a:p>
            <a:pPr marL="0" indent="0">
              <a:buNone/>
            </a:pPr>
            <a:endParaRPr lang="en-US" sz="2000" dirty="0" smtClean="0">
              <a:latin typeface="Trebuchet MS" panose="020B0603020202020204" pitchFamily="34" charset="0"/>
            </a:endParaRPr>
          </a:p>
        </p:txBody>
      </p:sp>
      <p:sp>
        <p:nvSpPr>
          <p:cNvPr id="4" name="Rectangle 3"/>
          <p:cNvSpPr/>
          <p:nvPr/>
        </p:nvSpPr>
        <p:spPr>
          <a:xfrm>
            <a:off x="1395923" y="6278562"/>
            <a:ext cx="3293659" cy="369332"/>
          </a:xfrm>
          <a:prstGeom prst="rect">
            <a:avLst/>
          </a:prstGeom>
        </p:spPr>
        <p:txBody>
          <a:bodyPr wrap="none">
            <a:spAutoFit/>
          </a:bodyPr>
          <a:lstStyle/>
          <a:p>
            <a:r>
              <a:rPr lang="en-US" dirty="0"/>
              <a:t>Source: </a:t>
            </a:r>
            <a:r>
              <a:rPr lang="en-US" i="1" dirty="0"/>
              <a:t>Child Maltreatment 2013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822" y="2086377"/>
            <a:ext cx="5200415" cy="3468677"/>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544290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rebuchet MS" panose="020B0603020202020204" pitchFamily="34" charset="0"/>
              </a:rPr>
              <a:t>Front </a:t>
            </a:r>
            <a:r>
              <a:rPr lang="en-US" sz="3600" b="1" dirty="0" smtClean="0">
                <a:latin typeface="Trebuchet MS" panose="020B0603020202020204" pitchFamily="34" charset="0"/>
              </a:rPr>
              <a:t>End—Percentage </a:t>
            </a:r>
            <a:r>
              <a:rPr lang="en-US" sz="3600" b="1" dirty="0">
                <a:latin typeface="Trebuchet MS" panose="020B0603020202020204" pitchFamily="34" charset="0"/>
              </a:rPr>
              <a:t>of </a:t>
            </a:r>
            <a:r>
              <a:rPr lang="en-US" sz="3600" b="1" dirty="0" smtClean="0">
                <a:latin typeface="Trebuchet MS" panose="020B0603020202020204" pitchFamily="34" charset="0"/>
              </a:rPr>
              <a:t>Screened-Out </a:t>
            </a:r>
            <a:r>
              <a:rPr lang="en-US" sz="3600" b="1" dirty="0">
                <a:latin typeface="Trebuchet MS" panose="020B0603020202020204" pitchFamily="34" charset="0"/>
              </a:rPr>
              <a:t>Reports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2488407"/>
              </p:ext>
            </p:extLst>
          </p:nvPr>
        </p:nvGraphicFramePr>
        <p:xfrm>
          <a:off x="838200" y="1825625"/>
          <a:ext cx="10044448" cy="396986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8199" y="5723414"/>
            <a:ext cx="10173237" cy="261610"/>
          </a:xfrm>
          <a:prstGeom prst="rect">
            <a:avLst/>
          </a:prstGeom>
        </p:spPr>
        <p:txBody>
          <a:bodyPr wrap="square">
            <a:spAutoFit/>
          </a:bodyPr>
          <a:lstStyle/>
          <a:p>
            <a:r>
              <a:rPr lang="en-US" sz="1100" b="1" dirty="0">
                <a:latin typeface="Trebuchet MS" panose="020B0603020202020204" pitchFamily="34" charset="0"/>
              </a:rPr>
              <a:t>Data source: </a:t>
            </a:r>
            <a:r>
              <a:rPr lang="en-US" sz="1100" b="1" i="1" dirty="0">
                <a:latin typeface="Trebuchet MS" panose="020B0603020202020204" pitchFamily="34" charset="0"/>
              </a:rPr>
              <a:t>Child Maltreatment 2013</a:t>
            </a:r>
            <a:r>
              <a:rPr lang="en-US" sz="1100" b="1" dirty="0">
                <a:latin typeface="Trebuchet MS" panose="020B0603020202020204" pitchFamily="34" charset="0"/>
              </a:rPr>
              <a:t>. Data </a:t>
            </a:r>
            <a:r>
              <a:rPr lang="en-US" sz="1100" b="1" dirty="0" smtClean="0">
                <a:latin typeface="Trebuchet MS" panose="020B0603020202020204" pitchFamily="34" charset="0"/>
              </a:rPr>
              <a:t>are not available for </a:t>
            </a:r>
            <a:r>
              <a:rPr lang="en-US" sz="1100" b="1" dirty="0">
                <a:latin typeface="Trebuchet MS" panose="020B0603020202020204" pitchFamily="34" charset="0"/>
              </a:rPr>
              <a:t>Hawaii, New York, North Carolina, Pennsylvania, </a:t>
            </a:r>
            <a:r>
              <a:rPr lang="en-US" sz="1100" b="1" dirty="0" smtClean="0">
                <a:latin typeface="Trebuchet MS" panose="020B0603020202020204" pitchFamily="34" charset="0"/>
              </a:rPr>
              <a:t>or Puerto Rico.</a:t>
            </a:r>
            <a:endParaRPr lang="en-US" sz="1100" b="1" dirty="0">
              <a:latin typeface="Trebuchet MS" panose="020B0603020202020204" pitchFamily="34" charset="0"/>
            </a:endParaRPr>
          </a:p>
        </p:txBody>
      </p:sp>
    </p:spTree>
    <p:extLst>
      <p:ext uri="{BB962C8B-B14F-4D97-AF65-F5344CB8AC3E}">
        <p14:creationId xmlns:p14="http://schemas.microsoft.com/office/powerpoint/2010/main" val="1120062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9"/>
            <a:ext cx="10515600" cy="1325563"/>
          </a:xfrm>
        </p:spPr>
        <p:txBody>
          <a:bodyPr lIns="822960">
            <a:normAutofit/>
          </a:bodyPr>
          <a:lstStyle/>
          <a:p>
            <a:r>
              <a:rPr lang="en-US" sz="3600" b="1" dirty="0" smtClean="0">
                <a:latin typeface="Trebuchet MS"/>
                <a:cs typeface="Trebuchet MS"/>
              </a:rPr>
              <a:t>Child Neglect Is</a:t>
            </a:r>
            <a:br>
              <a:rPr lang="en-US" sz="3600" b="1" dirty="0" smtClean="0">
                <a:latin typeface="Trebuchet MS"/>
                <a:cs typeface="Trebuchet MS"/>
              </a:rPr>
            </a:br>
            <a:r>
              <a:rPr lang="en-US" sz="3600" b="1" dirty="0" smtClean="0">
                <a:latin typeface="Trebuchet MS"/>
                <a:cs typeface="Trebuchet MS"/>
              </a:rPr>
              <a:t>Involved in a High Number of Fatalities</a:t>
            </a:r>
            <a:endParaRPr lang="en-US" sz="3600" b="1" dirty="0">
              <a:effectLst/>
              <a:latin typeface="Trebuchet MS"/>
              <a:cs typeface="Trebuchet MS"/>
            </a:endParaRPr>
          </a:p>
        </p:txBody>
      </p:sp>
      <p:sp>
        <p:nvSpPr>
          <p:cNvPr id="5" name="Content Placeholder 4"/>
          <p:cNvSpPr>
            <a:spLocks noGrp="1"/>
          </p:cNvSpPr>
          <p:nvPr>
            <p:ph idx="1"/>
          </p:nvPr>
        </p:nvSpPr>
        <p:spPr>
          <a:xfrm>
            <a:off x="838200" y="2319866"/>
            <a:ext cx="10515600" cy="3945467"/>
          </a:xfrm>
        </p:spPr>
        <p:txBody>
          <a:bodyPr>
            <a:normAutofit/>
          </a:bodyPr>
          <a:lstStyle/>
          <a:p>
            <a:pPr>
              <a:spcBef>
                <a:spcPts val="1800"/>
              </a:spcBef>
            </a:pPr>
            <a:r>
              <a:rPr lang="en-US" sz="2400" dirty="0" smtClean="0">
                <a:latin typeface="Trebuchet MS" panose="020B0603020202020204" pitchFamily="34" charset="0"/>
              </a:rPr>
              <a:t>More </a:t>
            </a:r>
            <a:r>
              <a:rPr lang="en-US" sz="2400" dirty="0">
                <a:latin typeface="Trebuchet MS" panose="020B0603020202020204" pitchFamily="34" charset="0"/>
              </a:rPr>
              <a:t>than </a:t>
            </a:r>
            <a:r>
              <a:rPr lang="en-US" sz="2400" dirty="0" smtClean="0">
                <a:latin typeface="Trebuchet MS" panose="020B0603020202020204" pitchFamily="34" charset="0"/>
              </a:rPr>
              <a:t>70 percent (71.4 percent) </a:t>
            </a:r>
            <a:r>
              <a:rPr lang="en-US" sz="2400" dirty="0">
                <a:latin typeface="Trebuchet MS" panose="020B0603020202020204" pitchFamily="34" charset="0"/>
              </a:rPr>
              <a:t>of child fatalities were attributed to neglect only or a combination of neglect and another maltreatment type.</a:t>
            </a:r>
          </a:p>
          <a:p>
            <a:pPr>
              <a:spcBef>
                <a:spcPts val="1800"/>
              </a:spcBef>
            </a:pPr>
            <a:endParaRPr lang="en-US" sz="2400" dirty="0" smtClean="0">
              <a:latin typeface="Trebuchet MS" panose="020B0603020202020204" pitchFamily="34" charset="0"/>
            </a:endParaRPr>
          </a:p>
          <a:p>
            <a:pPr>
              <a:spcBef>
                <a:spcPts val="1800"/>
              </a:spcBef>
            </a:pPr>
            <a:r>
              <a:rPr lang="en-US" sz="2400" dirty="0" smtClean="0">
                <a:latin typeface="Trebuchet MS" panose="020B0603020202020204" pitchFamily="34" charset="0"/>
              </a:rPr>
              <a:t>Nearly half (46.8 percent) </a:t>
            </a:r>
            <a:r>
              <a:rPr lang="en-US" sz="2400" dirty="0">
                <a:latin typeface="Trebuchet MS" panose="020B0603020202020204" pitchFamily="34" charset="0"/>
              </a:rPr>
              <a:t>of child fatalities were attributed </a:t>
            </a:r>
            <a:r>
              <a:rPr lang="en-US" sz="2400" dirty="0" smtClean="0">
                <a:latin typeface="Trebuchet MS" panose="020B0603020202020204" pitchFamily="34" charset="0"/>
              </a:rPr>
              <a:t>to </a:t>
            </a:r>
            <a:r>
              <a:rPr lang="en-US" sz="2400" dirty="0">
                <a:latin typeface="Trebuchet MS" panose="020B0603020202020204" pitchFamily="34" charset="0"/>
              </a:rPr>
              <a:t>physical abuse </a:t>
            </a:r>
            <a:r>
              <a:rPr lang="en-US" sz="2400" dirty="0" smtClean="0">
                <a:latin typeface="Trebuchet MS" panose="020B0603020202020204" pitchFamily="34" charset="0"/>
              </a:rPr>
              <a:t>only or </a:t>
            </a:r>
            <a:r>
              <a:rPr lang="en-US" sz="2400" dirty="0">
                <a:latin typeface="Trebuchet MS" panose="020B0603020202020204" pitchFamily="34" charset="0"/>
              </a:rPr>
              <a:t>to physical abuse in combination with another maltreatment type. </a:t>
            </a:r>
          </a:p>
          <a:p>
            <a:pPr marL="0" indent="0">
              <a:buNone/>
            </a:pPr>
            <a:endParaRPr lang="en-US" sz="2400" dirty="0"/>
          </a:p>
          <a:p>
            <a:pPr marL="0" indent="0">
              <a:buNone/>
            </a:pPr>
            <a:endParaRPr lang="en-US" dirty="0"/>
          </a:p>
        </p:txBody>
      </p:sp>
      <p:sp>
        <p:nvSpPr>
          <p:cNvPr id="4" name="TextBox 3"/>
          <p:cNvSpPr txBox="1"/>
          <p:nvPr/>
        </p:nvSpPr>
        <p:spPr>
          <a:xfrm>
            <a:off x="1750198" y="6277583"/>
            <a:ext cx="3739445" cy="369332"/>
          </a:xfrm>
          <a:prstGeom prst="rect">
            <a:avLst/>
          </a:prstGeom>
          <a:noFill/>
        </p:spPr>
        <p:txBody>
          <a:bodyPr wrap="square" rtlCol="0">
            <a:spAutoFit/>
          </a:bodyPr>
          <a:lstStyle/>
          <a:p>
            <a:r>
              <a:rPr lang="en-US" dirty="0" smtClean="0"/>
              <a:t>Source: </a:t>
            </a:r>
            <a:r>
              <a:rPr lang="en-US" i="1" dirty="0" smtClean="0"/>
              <a:t>Child Maltreatment 2013</a:t>
            </a:r>
            <a:endParaRPr lang="en-US" i="1" dirty="0"/>
          </a:p>
        </p:txBody>
      </p:sp>
    </p:spTree>
    <p:extLst>
      <p:ext uri="{BB962C8B-B14F-4D97-AF65-F5344CB8AC3E}">
        <p14:creationId xmlns:p14="http://schemas.microsoft.com/office/powerpoint/2010/main" val="408623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l"/>
            <a:r>
              <a:rPr lang="en-US" sz="3600" b="1" dirty="0">
                <a:latin typeface="Trebuchet MS"/>
                <a:ea typeface="ＭＳ Ｐゴシック" charset="0"/>
                <a:cs typeface="Trebuchet MS"/>
              </a:rPr>
              <a:t>How </a:t>
            </a:r>
            <a:r>
              <a:rPr lang="en-US" sz="3600" b="1" dirty="0" smtClean="0">
                <a:latin typeface="Trebuchet MS"/>
                <a:ea typeface="ＭＳ Ｐゴシック" charset="0"/>
                <a:cs typeface="Trebuchet MS"/>
              </a:rPr>
              <a:t>Common Are Near Fatalities?</a:t>
            </a:r>
            <a:endParaRPr lang="en-US" sz="3600" b="1" dirty="0">
              <a:latin typeface="Trebuchet MS"/>
              <a:ea typeface="ＭＳ Ｐゴシック" charset="0"/>
              <a:cs typeface="Trebuchet MS"/>
            </a:endParaRPr>
          </a:p>
        </p:txBody>
      </p:sp>
      <p:pic>
        <p:nvPicPr>
          <p:cNvPr id="12" name="Content Placeholder 4" descr="Screen shot 2014-10-20 at 1.53.04 PM.png"/>
          <p:cNvPicPr>
            <a:picLocks noGrp="1" noChangeAspect="1"/>
          </p:cNvPicPr>
          <p:nvPr>
            <p:ph idx="1"/>
          </p:nvPr>
        </p:nvPicPr>
        <p:blipFill>
          <a:blip r:embed="rId3">
            <a:extLst>
              <a:ext uri="{28A0092B-C50C-407E-A947-70E740481C1C}">
                <a14:useLocalDpi xmlns:a14="http://schemas.microsoft.com/office/drawing/2010/main" val="0"/>
              </a:ext>
            </a:extLst>
          </a:blip>
          <a:srcRect l="2029" t="1321" r="2191" b="-1321"/>
          <a:stretch>
            <a:fillRect/>
          </a:stretch>
        </p:blipFill>
        <p:spPr>
          <a:xfrm>
            <a:off x="1826425" y="1661032"/>
            <a:ext cx="8570642" cy="4246806"/>
          </a:xfrm>
        </p:spPr>
      </p:pic>
      <p:sp>
        <p:nvSpPr>
          <p:cNvPr id="4" name="Rectangle 3"/>
          <p:cNvSpPr/>
          <p:nvPr/>
        </p:nvSpPr>
        <p:spPr>
          <a:xfrm>
            <a:off x="288625" y="5930877"/>
            <a:ext cx="10567884" cy="276999"/>
          </a:xfrm>
          <a:prstGeom prst="rect">
            <a:avLst/>
          </a:prstGeom>
        </p:spPr>
        <p:txBody>
          <a:bodyPr wrap="square">
            <a:spAutoFit/>
          </a:bodyPr>
          <a:lstStyle/>
          <a:p>
            <a:r>
              <a:rPr lang="en-US" sz="1200" b="1" dirty="0" smtClean="0"/>
              <a:t>Source</a:t>
            </a:r>
            <a:r>
              <a:rPr lang="en-US" sz="1200" dirty="0" smtClean="0"/>
              <a:t>: Leventhal, J.M., Martin, K.D., &amp; Gaither, J.R. (2012). </a:t>
            </a:r>
            <a:r>
              <a:rPr lang="en-US" sz="1200" dirty="0"/>
              <a:t>Using </a:t>
            </a:r>
            <a:r>
              <a:rPr lang="en-US" sz="1200" dirty="0" smtClean="0"/>
              <a:t>U.S. </a:t>
            </a:r>
            <a:r>
              <a:rPr lang="en-US" sz="1200" dirty="0"/>
              <a:t>data to estimate the incidence of serious physical abuse in children. </a:t>
            </a:r>
            <a:r>
              <a:rPr lang="en-US" sz="1200" i="1" dirty="0" smtClean="0"/>
              <a:t>Pediatrics, 129</a:t>
            </a:r>
            <a:r>
              <a:rPr lang="en-US" sz="1200" dirty="0" smtClean="0"/>
              <a:t>(3), 458-464</a:t>
            </a:r>
            <a:r>
              <a:rPr lang="en-US" sz="1200" dirty="0"/>
              <a:t>.</a:t>
            </a:r>
          </a:p>
        </p:txBody>
      </p:sp>
    </p:spTree>
    <p:extLst>
      <p:ext uri="{BB962C8B-B14F-4D97-AF65-F5344CB8AC3E}">
        <p14:creationId xmlns:p14="http://schemas.microsoft.com/office/powerpoint/2010/main" val="4291569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rebuchet MS" panose="020B0603020202020204" pitchFamily="34" charset="0"/>
              </a:rPr>
              <a:t>Building a National </a:t>
            </a:r>
            <a:r>
              <a:rPr lang="en-US" sz="3600" b="1" dirty="0" smtClean="0">
                <a:latin typeface="Trebuchet MS" panose="020B0603020202020204" pitchFamily="34" charset="0"/>
              </a:rPr>
              <a:t>Strategy</a:t>
            </a:r>
            <a:endParaRPr lang="en-US" sz="3600" b="1" dirty="0"/>
          </a:p>
        </p:txBody>
      </p:sp>
      <p:sp>
        <p:nvSpPr>
          <p:cNvPr id="3" name="Content Placeholder 2"/>
          <p:cNvSpPr>
            <a:spLocks noGrp="1"/>
          </p:cNvSpPr>
          <p:nvPr>
            <p:ph idx="1"/>
          </p:nvPr>
        </p:nvSpPr>
        <p:spPr/>
        <p:txBody>
          <a:bodyPr>
            <a:normAutofit/>
          </a:bodyPr>
          <a:lstStyle/>
          <a:p>
            <a:pPr marL="0" indent="0" algn="ctr">
              <a:buNone/>
            </a:pPr>
            <a:endParaRPr lang="en-US" sz="6600" dirty="0" smtClean="0">
              <a:latin typeface="Trebuchet MS" panose="020B0603020202020204" pitchFamily="34" charset="0"/>
            </a:endParaRPr>
          </a:p>
          <a:p>
            <a:pPr marL="0" indent="0" algn="ctr">
              <a:buNone/>
            </a:pPr>
            <a:r>
              <a:rPr lang="en-US" sz="4400" dirty="0" smtClean="0">
                <a:latin typeface="Trebuchet MS" panose="020B0603020202020204" pitchFamily="34" charset="0"/>
              </a:rPr>
              <a:t>Core </a:t>
            </a:r>
            <a:r>
              <a:rPr lang="en-US" sz="4400" dirty="0">
                <a:latin typeface="Trebuchet MS" panose="020B0603020202020204" pitchFamily="34" charset="0"/>
              </a:rPr>
              <a:t>Components </a:t>
            </a:r>
            <a:r>
              <a:rPr lang="en-US" sz="4400" dirty="0" smtClean="0">
                <a:latin typeface="Trebuchet MS" panose="020B0603020202020204" pitchFamily="34" charset="0"/>
              </a:rPr>
              <a:t>to </a:t>
            </a:r>
            <a:r>
              <a:rPr lang="en-US" sz="4400" dirty="0">
                <a:latin typeface="Trebuchet MS" panose="020B0603020202020204" pitchFamily="34" charset="0"/>
              </a:rPr>
              <a:t>Protecting </a:t>
            </a:r>
            <a:r>
              <a:rPr lang="en-US" sz="4400" dirty="0" smtClean="0">
                <a:latin typeface="Trebuchet MS" panose="020B0603020202020204" pitchFamily="34" charset="0"/>
              </a:rPr>
              <a:t>Our </a:t>
            </a:r>
            <a:r>
              <a:rPr lang="en-US" sz="4400" dirty="0">
                <a:latin typeface="Trebuchet MS" panose="020B0603020202020204" pitchFamily="34" charset="0"/>
              </a:rPr>
              <a:t>Kids</a:t>
            </a:r>
          </a:p>
        </p:txBody>
      </p:sp>
    </p:spTree>
    <p:extLst>
      <p:ext uri="{BB962C8B-B14F-4D97-AF65-F5344CB8AC3E}">
        <p14:creationId xmlns:p14="http://schemas.microsoft.com/office/powerpoint/2010/main" val="400909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rebuchet MS" panose="020B0603020202020204" pitchFamily="34" charset="0"/>
              </a:rPr>
              <a:t>Collective Responsibility for </a:t>
            </a:r>
            <a:r>
              <a:rPr lang="en-US" sz="3600" b="1" dirty="0" smtClean="0">
                <a:latin typeface="Trebuchet MS" panose="020B0603020202020204" pitchFamily="34" charset="0"/>
              </a:rPr>
              <a:t>Safety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b="1" dirty="0" smtClean="0">
              <a:latin typeface="Trebuchet MS" panose="020B0603020202020204" pitchFamily="34" charset="0"/>
            </a:endParaRPr>
          </a:p>
          <a:p>
            <a:pPr marL="0" indent="0">
              <a:buNone/>
            </a:pPr>
            <a:r>
              <a:rPr lang="en-US" b="1" dirty="0" smtClean="0">
                <a:latin typeface="Trebuchet MS" panose="020B0603020202020204" pitchFamily="34" charset="0"/>
              </a:rPr>
              <a:t>CPS can’t do this alone. </a:t>
            </a:r>
            <a:r>
              <a:rPr lang="en-US" dirty="0" smtClean="0">
                <a:latin typeface="Trebuchet MS" panose="020B0603020202020204" pitchFamily="34" charset="0"/>
              </a:rPr>
              <a:t>A proactive approach to eliminating fatalities requires </a:t>
            </a:r>
            <a:r>
              <a:rPr lang="en-US" dirty="0">
                <a:latin typeface="Trebuchet MS" panose="020B0603020202020204" pitchFamily="34" charset="0"/>
              </a:rPr>
              <a:t>a safety-focused ecosystem in which child protective services, health care, public </a:t>
            </a:r>
            <a:r>
              <a:rPr lang="en-US" dirty="0" smtClean="0">
                <a:latin typeface="Trebuchet MS" panose="020B0603020202020204" pitchFamily="34" charset="0"/>
              </a:rPr>
              <a:t>health, </a:t>
            </a:r>
            <a:r>
              <a:rPr lang="en-US" dirty="0">
                <a:latin typeface="Trebuchet MS" panose="020B0603020202020204" pitchFamily="34" charset="0"/>
              </a:rPr>
              <a:t>education, law enforcement, families, and other partners work together toward the common goal of </a:t>
            </a:r>
            <a:r>
              <a:rPr lang="en-US" dirty="0" smtClean="0">
                <a:latin typeface="Trebuchet MS" panose="020B0603020202020204" pitchFamily="34" charset="0"/>
              </a:rPr>
              <a:t>eliminating </a:t>
            </a:r>
            <a:r>
              <a:rPr lang="en-US" dirty="0">
                <a:latin typeface="Trebuchet MS" panose="020B0603020202020204" pitchFamily="34" charset="0"/>
              </a:rPr>
              <a:t>child abuse and neglect fatalities. </a:t>
            </a:r>
          </a:p>
        </p:txBody>
      </p:sp>
    </p:spTree>
    <p:extLst>
      <p:ext uri="{BB962C8B-B14F-4D97-AF65-F5344CB8AC3E}">
        <p14:creationId xmlns:p14="http://schemas.microsoft.com/office/powerpoint/2010/main" val="10329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rebuchet MS" panose="020B0603020202020204" pitchFamily="34" charset="0"/>
              </a:rPr>
              <a:t>Leadership and Accountability</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buNone/>
            </a:pPr>
            <a:endParaRPr lang="en-US" dirty="0" smtClean="0">
              <a:latin typeface="Trebuchet MS" panose="020B0603020202020204" pitchFamily="34" charset="0"/>
            </a:endParaRPr>
          </a:p>
          <a:p>
            <a:pPr marL="0" lvl="0" indent="0">
              <a:buNone/>
            </a:pPr>
            <a:r>
              <a:rPr lang="en-US" dirty="0" smtClean="0">
                <a:latin typeface="Trebuchet MS" panose="020B0603020202020204" pitchFamily="34" charset="0"/>
              </a:rPr>
              <a:t>Leadership </a:t>
            </a:r>
            <a:r>
              <a:rPr lang="en-US" dirty="0">
                <a:latin typeface="Trebuchet MS" panose="020B0603020202020204" pitchFamily="34" charset="0"/>
              </a:rPr>
              <a:t>at every level is necessary </a:t>
            </a:r>
            <a:r>
              <a:rPr lang="en-US" dirty="0" smtClean="0">
                <a:latin typeface="Trebuchet MS" panose="020B0603020202020204" pitchFamily="34" charset="0"/>
              </a:rPr>
              <a:t>to:</a:t>
            </a:r>
          </a:p>
          <a:p>
            <a:pPr lvl="1"/>
            <a:r>
              <a:rPr lang="en-US" sz="2800" dirty="0">
                <a:latin typeface="Trebuchet MS" panose="020B0603020202020204" pitchFamily="34" charset="0"/>
              </a:rPr>
              <a:t>C</a:t>
            </a:r>
            <a:r>
              <a:rPr lang="en-US" sz="2800" dirty="0" smtClean="0">
                <a:latin typeface="Trebuchet MS" panose="020B0603020202020204" pitchFamily="34" charset="0"/>
              </a:rPr>
              <a:t>reate </a:t>
            </a:r>
            <a:r>
              <a:rPr lang="en-US" sz="2800" dirty="0">
                <a:latin typeface="Trebuchet MS" panose="020B0603020202020204" pitchFamily="34" charset="0"/>
              </a:rPr>
              <a:t>a sense of </a:t>
            </a:r>
            <a:r>
              <a:rPr lang="en-US" sz="2800" dirty="0" smtClean="0">
                <a:latin typeface="Trebuchet MS" panose="020B0603020202020204" pitchFamily="34" charset="0"/>
              </a:rPr>
              <a:t>urgency</a:t>
            </a:r>
            <a:endParaRPr lang="en-US" sz="2800" dirty="0">
              <a:latin typeface="Trebuchet MS" panose="020B0603020202020204" pitchFamily="34" charset="0"/>
            </a:endParaRPr>
          </a:p>
          <a:p>
            <a:pPr lvl="1"/>
            <a:r>
              <a:rPr lang="en-US" sz="2800" dirty="0">
                <a:latin typeface="Trebuchet MS" panose="020B0603020202020204" pitchFamily="34" charset="0"/>
              </a:rPr>
              <a:t>S</a:t>
            </a:r>
            <a:r>
              <a:rPr lang="en-US" sz="2800" dirty="0" smtClean="0">
                <a:latin typeface="Trebuchet MS" panose="020B0603020202020204" pitchFamily="34" charset="0"/>
              </a:rPr>
              <a:t>ustain attention</a:t>
            </a:r>
            <a:endParaRPr lang="en-US" sz="2800" dirty="0">
              <a:latin typeface="Trebuchet MS" panose="020B0603020202020204" pitchFamily="34" charset="0"/>
            </a:endParaRPr>
          </a:p>
          <a:p>
            <a:pPr lvl="1"/>
            <a:r>
              <a:rPr lang="en-US" sz="2800" dirty="0">
                <a:latin typeface="Trebuchet MS" panose="020B0603020202020204" pitchFamily="34" charset="0"/>
              </a:rPr>
              <a:t>D</a:t>
            </a:r>
            <a:r>
              <a:rPr lang="en-US" sz="2800" dirty="0" smtClean="0">
                <a:latin typeface="Trebuchet MS" panose="020B0603020202020204" pitchFamily="34" charset="0"/>
              </a:rPr>
              <a:t>rive </a:t>
            </a:r>
            <a:r>
              <a:rPr lang="en-US" sz="2800" dirty="0">
                <a:latin typeface="Trebuchet MS" panose="020B0603020202020204" pitchFamily="34" charset="0"/>
              </a:rPr>
              <a:t>a collective </a:t>
            </a:r>
            <a:r>
              <a:rPr lang="en-US" sz="2800" dirty="0" smtClean="0">
                <a:latin typeface="Trebuchet MS" panose="020B0603020202020204" pitchFamily="34" charset="0"/>
              </a:rPr>
              <a:t>approach</a:t>
            </a:r>
            <a:endParaRPr lang="en-US" sz="2800" dirty="0">
              <a:latin typeface="Trebuchet MS" panose="020B0603020202020204" pitchFamily="34" charset="0"/>
            </a:endParaRPr>
          </a:p>
          <a:p>
            <a:pPr lvl="1"/>
            <a:r>
              <a:rPr lang="en-US" sz="2800" dirty="0">
                <a:latin typeface="Trebuchet MS" panose="020B0603020202020204" pitchFamily="34" charset="0"/>
              </a:rPr>
              <a:t>S</a:t>
            </a:r>
            <a:r>
              <a:rPr lang="en-US" sz="2800" dirty="0" smtClean="0">
                <a:latin typeface="Trebuchet MS" panose="020B0603020202020204" pitchFamily="34" charset="0"/>
              </a:rPr>
              <a:t>helter </a:t>
            </a:r>
            <a:r>
              <a:rPr lang="en-US" sz="2800" dirty="0">
                <a:latin typeface="Trebuchet MS" panose="020B0603020202020204" pitchFamily="34" charset="0"/>
              </a:rPr>
              <a:t>this effort from competing </a:t>
            </a:r>
            <a:r>
              <a:rPr lang="en-US" sz="2800" dirty="0" smtClean="0">
                <a:latin typeface="Trebuchet MS" panose="020B0603020202020204" pitchFamily="34" charset="0"/>
              </a:rPr>
              <a:t>priorities </a:t>
            </a:r>
            <a:endParaRPr lang="en-US" sz="2800" dirty="0">
              <a:latin typeface="Trebuchet MS" panose="020B0603020202020204" pitchFamily="34" charset="0"/>
            </a:endParaRPr>
          </a:p>
        </p:txBody>
      </p:sp>
    </p:spTree>
    <p:extLst>
      <p:ext uri="{BB962C8B-B14F-4D97-AF65-F5344CB8AC3E}">
        <p14:creationId xmlns:p14="http://schemas.microsoft.com/office/powerpoint/2010/main" val="7061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rebuchet MS" panose="020B0603020202020204" pitchFamily="34" charset="0"/>
              </a:rPr>
              <a:t>Stronger Data for Decision-Making</a:t>
            </a:r>
            <a:endParaRPr lang="en-US" sz="3600" b="1" dirty="0">
              <a:latin typeface="Trebuchet MS" panose="020B0603020202020204" pitchFamily="34" charset="0"/>
            </a:endParaRPr>
          </a:p>
        </p:txBody>
      </p:sp>
      <p:sp>
        <p:nvSpPr>
          <p:cNvPr id="3" name="Content Placeholder 2"/>
          <p:cNvSpPr>
            <a:spLocks noGrp="1"/>
          </p:cNvSpPr>
          <p:nvPr>
            <p:ph idx="1"/>
          </p:nvPr>
        </p:nvSpPr>
        <p:spPr>
          <a:xfrm>
            <a:off x="838199" y="1825625"/>
            <a:ext cx="10515602" cy="4351338"/>
          </a:xfrm>
        </p:spPr>
        <p:txBody>
          <a:bodyPr>
            <a:normAutofit/>
          </a:bodyPr>
          <a:lstStyle/>
          <a:p>
            <a:pPr marL="0" lvl="0" indent="0">
              <a:buNone/>
            </a:pPr>
            <a:endParaRPr lang="en-US" dirty="0" smtClean="0">
              <a:latin typeface="Trebuchet MS" panose="020B0603020202020204" pitchFamily="34" charset="0"/>
            </a:endParaRPr>
          </a:p>
          <a:p>
            <a:pPr marL="0" lvl="0" indent="0">
              <a:buNone/>
            </a:pPr>
            <a:endParaRPr lang="en-US" dirty="0">
              <a:latin typeface="Trebuchet MS" panose="020B0603020202020204" pitchFamily="34" charset="0"/>
            </a:endParaRPr>
          </a:p>
          <a:p>
            <a:pPr marL="0" lvl="0" indent="0">
              <a:buNone/>
            </a:pPr>
            <a:r>
              <a:rPr lang="en-US" dirty="0" smtClean="0">
                <a:latin typeface="Trebuchet MS" panose="020B0603020202020204" pitchFamily="34" charset="0"/>
              </a:rPr>
              <a:t>Success </a:t>
            </a:r>
            <a:r>
              <a:rPr lang="en-US" dirty="0">
                <a:latin typeface="Trebuchet MS" panose="020B0603020202020204" pitchFamily="34" charset="0"/>
              </a:rPr>
              <a:t>will require a stronger knowledge base </a:t>
            </a:r>
            <a:r>
              <a:rPr lang="en-US" dirty="0" smtClean="0">
                <a:latin typeface="Trebuchet MS" panose="020B0603020202020204" pitchFamily="34" charset="0"/>
              </a:rPr>
              <a:t>for developing</a:t>
            </a:r>
            <a:r>
              <a:rPr lang="en-US" dirty="0">
                <a:latin typeface="Trebuchet MS" panose="020B0603020202020204" pitchFamily="34" charset="0"/>
              </a:rPr>
              <a:t>, testing</a:t>
            </a:r>
            <a:r>
              <a:rPr lang="en-US" dirty="0" smtClean="0">
                <a:latin typeface="Trebuchet MS" panose="020B0603020202020204" pitchFamily="34" charset="0"/>
              </a:rPr>
              <a:t>, </a:t>
            </a:r>
            <a:r>
              <a:rPr lang="en-US" dirty="0">
                <a:latin typeface="Trebuchet MS" panose="020B0603020202020204" pitchFamily="34" charset="0"/>
              </a:rPr>
              <a:t>and implementing strategies that </a:t>
            </a:r>
            <a:r>
              <a:rPr lang="en-US" dirty="0" smtClean="0">
                <a:latin typeface="Trebuchet MS" panose="020B0603020202020204" pitchFamily="34" charset="0"/>
              </a:rPr>
              <a:t>identify and </a:t>
            </a:r>
            <a:r>
              <a:rPr lang="en-US" dirty="0">
                <a:latin typeface="Trebuchet MS" panose="020B0603020202020204" pitchFamily="34" charset="0"/>
              </a:rPr>
              <a:t>mitigate </a:t>
            </a:r>
            <a:r>
              <a:rPr lang="en-US" dirty="0" smtClean="0">
                <a:latin typeface="Trebuchet MS" panose="020B0603020202020204" pitchFamily="34" charset="0"/>
              </a:rPr>
              <a:t>risk. </a:t>
            </a:r>
            <a:endParaRPr lang="en-US" dirty="0">
              <a:latin typeface="Trebuchet MS" panose="020B0603020202020204" pitchFamily="34" charset="0"/>
            </a:endParaRPr>
          </a:p>
        </p:txBody>
      </p:sp>
    </p:spTree>
    <p:extLst>
      <p:ext uri="{BB962C8B-B14F-4D97-AF65-F5344CB8AC3E}">
        <p14:creationId xmlns:p14="http://schemas.microsoft.com/office/powerpoint/2010/main" val="319770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65129"/>
            <a:ext cx="10541000" cy="1489071"/>
          </a:xfrm>
        </p:spPr>
        <p:txBody>
          <a:bodyPr>
            <a:noAutofit/>
          </a:bodyPr>
          <a:lstStyle/>
          <a:p>
            <a:r>
              <a:rPr lang="en-US" sz="5400" b="1" dirty="0" smtClean="0"/>
              <a:t/>
            </a:r>
            <a:br>
              <a:rPr lang="en-US" sz="5400" b="1" dirty="0" smtClean="0"/>
            </a:br>
            <a:r>
              <a:rPr lang="en-US" sz="5400" b="1" dirty="0" smtClean="0"/>
              <a:t/>
            </a:r>
            <a:br>
              <a:rPr lang="en-US" sz="5400" b="1" dirty="0" smtClean="0"/>
            </a:br>
            <a:r>
              <a:rPr lang="en-US" sz="3200" b="1" dirty="0" smtClean="0">
                <a:latin typeface="Trebuchet MS" panose="020B0603020202020204" pitchFamily="34" charset="0"/>
              </a:rPr>
              <a:t>Implementing </a:t>
            </a:r>
            <a:r>
              <a:rPr lang="en-US" sz="3200" b="1" dirty="0">
                <a:latin typeface="Trebuchet MS" panose="020B0603020202020204" pitchFamily="34" charset="0"/>
              </a:rPr>
              <a:t>Stronger </a:t>
            </a:r>
            <a:r>
              <a:rPr lang="en-US" sz="3200" b="1" dirty="0" smtClean="0">
                <a:latin typeface="Trebuchet MS" panose="020B0603020202020204" pitchFamily="34" charset="0"/>
              </a:rPr>
              <a:t>Child Protection Methods</a:t>
            </a:r>
            <a:r>
              <a:rPr lang="en-US" sz="5400" b="1" dirty="0" smtClean="0"/>
              <a:t/>
            </a:r>
            <a:br>
              <a:rPr lang="en-US" sz="5400" b="1" dirty="0" smtClean="0"/>
            </a:br>
            <a:r>
              <a:rPr lang="en-US" sz="5400" b="1" dirty="0" smtClean="0"/>
              <a:t/>
            </a:r>
            <a:br>
              <a:rPr lang="en-US" sz="5400" b="1" dirty="0" smtClean="0"/>
            </a:br>
            <a:endParaRPr lang="en-US" sz="5400" b="1" dirty="0"/>
          </a:p>
        </p:txBody>
      </p:sp>
      <p:sp>
        <p:nvSpPr>
          <p:cNvPr id="3" name="Content Placeholder 2"/>
          <p:cNvSpPr>
            <a:spLocks noGrp="1"/>
          </p:cNvSpPr>
          <p:nvPr>
            <p:ph idx="1"/>
          </p:nvPr>
        </p:nvSpPr>
        <p:spPr/>
        <p:txBody>
          <a:bodyPr>
            <a:normAutofit/>
          </a:bodyPr>
          <a:lstStyle/>
          <a:p>
            <a:pPr marL="0" lvl="0" indent="0">
              <a:buNone/>
            </a:pPr>
            <a:endParaRPr lang="en-US" b="1" dirty="0" smtClean="0">
              <a:latin typeface="Trebuchet MS" panose="020B0603020202020204" pitchFamily="34" charset="0"/>
            </a:endParaRPr>
          </a:p>
          <a:p>
            <a:pPr marL="0" lvl="0" indent="0">
              <a:buNone/>
            </a:pPr>
            <a:r>
              <a:rPr lang="en-US" b="1" dirty="0" smtClean="0">
                <a:latin typeface="Trebuchet MS" panose="020B0603020202020204" pitchFamily="34" charset="0"/>
              </a:rPr>
              <a:t>We can apply what </a:t>
            </a:r>
            <a:r>
              <a:rPr lang="en-US" b="1" dirty="0">
                <a:latin typeface="Trebuchet MS" panose="020B0603020202020204" pitchFamily="34" charset="0"/>
              </a:rPr>
              <a:t>we know </a:t>
            </a:r>
            <a:r>
              <a:rPr lang="en-US" b="1" i="1" dirty="0">
                <a:latin typeface="Trebuchet MS" panose="020B0603020202020204" pitchFamily="34" charset="0"/>
              </a:rPr>
              <a:t>now</a:t>
            </a:r>
            <a:r>
              <a:rPr lang="en-US" b="1" dirty="0">
                <a:latin typeface="Trebuchet MS" panose="020B0603020202020204" pitchFamily="34" charset="0"/>
              </a:rPr>
              <a:t> </a:t>
            </a:r>
            <a:r>
              <a:rPr lang="en-US" dirty="0">
                <a:latin typeface="Trebuchet MS" panose="020B0603020202020204" pitchFamily="34" charset="0"/>
              </a:rPr>
              <a:t>to save children’s lives, through </a:t>
            </a:r>
            <a:r>
              <a:rPr lang="en-US" dirty="0" smtClean="0">
                <a:latin typeface="Trebuchet MS" panose="020B0603020202020204" pitchFamily="34" charset="0"/>
              </a:rPr>
              <a:t>more </a:t>
            </a:r>
            <a:r>
              <a:rPr lang="en-US" dirty="0">
                <a:latin typeface="Trebuchet MS" panose="020B0603020202020204" pitchFamily="34" charset="0"/>
              </a:rPr>
              <a:t>effective identification, assessment, and treatment of children and families at risk by child protection agencies and other key partners (e.g., law enforcement, domestic violence services, behavioral health, medicine, education, and others). </a:t>
            </a:r>
          </a:p>
        </p:txBody>
      </p:sp>
    </p:spTree>
    <p:extLst>
      <p:ext uri="{BB962C8B-B14F-4D97-AF65-F5344CB8AC3E}">
        <p14:creationId xmlns:p14="http://schemas.microsoft.com/office/powerpoint/2010/main" val="423024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5901"/>
            <a:ext cx="10553700" cy="1295400"/>
          </a:xfrm>
        </p:spPr>
        <p:txBody>
          <a:bodyPr>
            <a:noAutofit/>
          </a:bodyPr>
          <a:lstStyle/>
          <a:p>
            <a:r>
              <a:rPr lang="en-US" sz="3600" b="1" dirty="0">
                <a:latin typeface="Trebuchet MS" panose="020B0603020202020204" pitchFamily="34" charset="0"/>
              </a:rPr>
              <a:t>Developing New Tools </a:t>
            </a:r>
            <a:r>
              <a:rPr lang="en-US" sz="3600" b="1" dirty="0" smtClean="0">
                <a:latin typeface="Trebuchet MS" panose="020B0603020202020204" pitchFamily="34" charset="0"/>
              </a:rPr>
              <a:t/>
            </a:r>
            <a:br>
              <a:rPr lang="en-US" sz="3600" b="1" dirty="0" smtClean="0">
                <a:latin typeface="Trebuchet MS" panose="020B0603020202020204" pitchFamily="34" charset="0"/>
              </a:rPr>
            </a:br>
            <a:r>
              <a:rPr lang="en-US" sz="3600" b="1" dirty="0" smtClean="0">
                <a:latin typeface="Trebuchet MS" panose="020B0603020202020204" pitchFamily="34" charset="0"/>
              </a:rPr>
              <a:t>and </a:t>
            </a:r>
            <a:r>
              <a:rPr lang="en-US" sz="3600" b="1" dirty="0">
                <a:latin typeface="Trebuchet MS" panose="020B0603020202020204" pitchFamily="34" charset="0"/>
              </a:rPr>
              <a:t>Strategies to Apply What We </a:t>
            </a:r>
            <a:r>
              <a:rPr lang="en-US" sz="3600" b="1" dirty="0" smtClean="0">
                <a:latin typeface="Trebuchet MS" panose="020B0603020202020204" pitchFamily="34" charset="0"/>
              </a:rPr>
              <a:t>Know </a:t>
            </a:r>
            <a:endParaRPr lang="en-US" sz="3600" b="1"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buNone/>
            </a:pPr>
            <a:endParaRPr lang="en-US" dirty="0" smtClean="0">
              <a:latin typeface="Trebuchet MS" panose="020B0603020202020204" pitchFamily="34" charset="0"/>
            </a:endParaRPr>
          </a:p>
          <a:p>
            <a:pPr marL="0" lvl="0" indent="0">
              <a:buNone/>
            </a:pPr>
            <a:endParaRPr lang="en-US" dirty="0">
              <a:latin typeface="Trebuchet MS" panose="020B0603020202020204" pitchFamily="34" charset="0"/>
            </a:endParaRPr>
          </a:p>
          <a:p>
            <a:pPr marL="0" lvl="0" indent="0">
              <a:buNone/>
            </a:pPr>
            <a:r>
              <a:rPr lang="en-US" dirty="0" smtClean="0">
                <a:latin typeface="Trebuchet MS" panose="020B0603020202020204" pitchFamily="34" charset="0"/>
              </a:rPr>
              <a:t>We must </a:t>
            </a:r>
            <a:r>
              <a:rPr lang="en-US" dirty="0">
                <a:latin typeface="Trebuchet MS" panose="020B0603020202020204" pitchFamily="34" charset="0"/>
              </a:rPr>
              <a:t>continually expand the cutting edge of our capacity to analyze data and employ resources based on the findings to protect vulnerable children. </a:t>
            </a:r>
          </a:p>
        </p:txBody>
      </p:sp>
    </p:spTree>
    <p:extLst>
      <p:ext uri="{BB962C8B-B14F-4D97-AF65-F5344CB8AC3E}">
        <p14:creationId xmlns:p14="http://schemas.microsoft.com/office/powerpoint/2010/main" val="387942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utterstock_140965030.jpg"/>
          <p:cNvPicPr>
            <a:picLocks noChangeAspect="1"/>
          </p:cNvPicPr>
          <p:nvPr/>
        </p:nvPicPr>
        <p:blipFill rotWithShape="1">
          <a:blip r:embed="rId3" cstate="email">
            <a:extLst>
              <a:ext uri="{28A0092B-C50C-407E-A947-70E740481C1C}">
                <a14:useLocalDpi xmlns:a14="http://schemas.microsoft.com/office/drawing/2010/main"/>
              </a:ext>
            </a:extLst>
          </a:blip>
          <a:srcRect l="-27948" r="-29468"/>
          <a:stretch/>
        </p:blipFill>
        <p:spPr>
          <a:xfrm>
            <a:off x="-226033" y="2151709"/>
            <a:ext cx="8869299" cy="3670101"/>
          </a:xfrm>
          <a:prstGeom prst="rect">
            <a:avLst/>
          </a:prstGeom>
        </p:spPr>
      </p:pic>
      <p:sp>
        <p:nvSpPr>
          <p:cNvPr id="2" name="Title 1"/>
          <p:cNvSpPr>
            <a:spLocks noGrp="1"/>
          </p:cNvSpPr>
          <p:nvPr>
            <p:ph type="title"/>
          </p:nvPr>
        </p:nvSpPr>
        <p:spPr>
          <a:xfrm>
            <a:off x="118533" y="280462"/>
            <a:ext cx="10515600" cy="1325563"/>
          </a:xfrm>
        </p:spPr>
        <p:txBody>
          <a:bodyPr lIns="731520">
            <a:normAutofit/>
          </a:bodyPr>
          <a:lstStyle/>
          <a:p>
            <a:r>
              <a:rPr lang="en-US" sz="3600" b="1" dirty="0">
                <a:latin typeface="Trebuchet MS" panose="020B0603020202020204" pitchFamily="34" charset="0"/>
                <a:ea typeface="Verdana" panose="020B0604030504040204" pitchFamily="34" charset="0"/>
                <a:cs typeface="Aachen Std Bold"/>
              </a:rPr>
              <a:t>Commission to Eliminate Child </a:t>
            </a:r>
            <a:r>
              <a:rPr lang="en-US" sz="3600" b="1" dirty="0" smtClean="0">
                <a:latin typeface="Trebuchet MS" panose="020B0603020202020204" pitchFamily="34" charset="0"/>
                <a:ea typeface="Verdana" panose="020B0604030504040204" pitchFamily="34" charset="0"/>
                <a:cs typeface="Aachen Std Bold"/>
              </a:rPr>
              <a:t>Abuse and </a:t>
            </a:r>
            <a:r>
              <a:rPr lang="en-US" sz="3600" b="1" dirty="0">
                <a:latin typeface="Trebuchet MS" panose="020B0603020202020204" pitchFamily="34" charset="0"/>
                <a:ea typeface="Verdana" panose="020B0604030504040204" pitchFamily="34" charset="0"/>
                <a:cs typeface="Aachen Std Bold"/>
              </a:rPr>
              <a:t>Neglect </a:t>
            </a:r>
            <a:r>
              <a:rPr lang="en-US" sz="3600" b="1" dirty="0" smtClean="0">
                <a:latin typeface="Trebuchet MS" panose="020B0603020202020204" pitchFamily="34" charset="0"/>
                <a:ea typeface="Verdana" panose="020B0604030504040204" pitchFamily="34" charset="0"/>
                <a:cs typeface="Aachen Std Bold"/>
              </a:rPr>
              <a:t>Fatalities (CECANF)</a:t>
            </a:r>
            <a:endParaRPr lang="en-US" sz="3600" b="1" dirty="0">
              <a:latin typeface="Trebuchet MS" panose="020B0603020202020204" pitchFamily="34" charset="0"/>
            </a:endParaRPr>
          </a:p>
        </p:txBody>
      </p:sp>
      <p:sp>
        <p:nvSpPr>
          <p:cNvPr id="4" name="Rectangle 1"/>
          <p:cNvSpPr>
            <a:spLocks noGrp="1" noChangeArrowheads="1"/>
          </p:cNvSpPr>
          <p:nvPr>
            <p:ph idx="1"/>
          </p:nvPr>
        </p:nvSpPr>
        <p:spPr bwMode="auto">
          <a:xfrm>
            <a:off x="6787275" y="1964542"/>
            <a:ext cx="4566525"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5760" tIns="45720" rIns="5486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latin typeface="Trebuchet MS" panose="020B0603020202020204" pitchFamily="34" charset="0"/>
                <a:ea typeface="Calibri" panose="020F0502020204030204" pitchFamily="34" charset="0"/>
                <a:cs typeface="Times New Roman" panose="02020603050405020304" pitchFamily="18" charset="0"/>
              </a:rPr>
              <a:t>E</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stablished by the Protect Our Kids Act of 2012 (P.L.</a:t>
            </a:r>
            <a:r>
              <a:rPr kumimoji="0" lang="en-US" altLang="en-US" sz="2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112-275) </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to develop a national strategy and</a:t>
            </a:r>
            <a:r>
              <a:rPr kumimoji="0" lang="en-US" altLang="en-US" sz="2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recommendations for</a:t>
            </a:r>
            <a:r>
              <a:rPr kumimoji="0" lang="en-US" altLang="en-US" sz="2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reducing</a:t>
            </a:r>
            <a:r>
              <a:rPr lang="en-US" altLang="en-US" sz="2400" dirty="0" smtClean="0">
                <a:latin typeface="Trebuchet MS" panose="020B0603020202020204" pitchFamily="34" charset="0"/>
                <a:ea typeface="Calibri" panose="020F0502020204030204" pitchFamily="34" charset="0"/>
                <a:cs typeface="Times New Roman" panose="02020603050405020304" pitchFamily="18" charset="0"/>
              </a:rPr>
              <a:t> f</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atalities</a:t>
            </a:r>
            <a:r>
              <a:rPr kumimoji="0" lang="en-US" altLang="en-US" sz="2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r</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esulting from child abuse and</a:t>
            </a:r>
            <a:r>
              <a:rPr kumimoji="0" lang="en-US" altLang="en-US" sz="2400" b="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2400" b="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neglect.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7368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42900" y="-736600"/>
            <a:ext cx="12839700" cy="8564080"/>
          </a:xfrm>
          <a:prstGeom prst="rect">
            <a:avLst/>
          </a:prstGeom>
        </p:spPr>
      </p:pic>
      <p:sp>
        <p:nvSpPr>
          <p:cNvPr id="3" name="Content Placeholder 2"/>
          <p:cNvSpPr>
            <a:spLocks noGrp="1"/>
          </p:cNvSpPr>
          <p:nvPr>
            <p:ph idx="1"/>
          </p:nvPr>
        </p:nvSpPr>
        <p:spPr/>
        <p:txBody>
          <a:bodyPr/>
          <a:lstStyle/>
          <a:p>
            <a:pPr marL="0" indent="0" algn="ctr">
              <a:buNone/>
            </a:pPr>
            <a:endParaRPr lang="en-US" sz="3600" b="1" dirty="0">
              <a:latin typeface="Trebuchet MS" panose="020B0603020202020204" pitchFamily="34" charset="0"/>
            </a:endParaRPr>
          </a:p>
          <a:p>
            <a:pPr marL="0" indent="0" algn="ctr">
              <a:buNone/>
            </a:pPr>
            <a:endParaRPr lang="en-US" sz="3600" b="1" dirty="0" smtClean="0">
              <a:latin typeface="Trebuchet MS" panose="020B0603020202020204" pitchFamily="34" charset="0"/>
            </a:endParaRPr>
          </a:p>
          <a:p>
            <a:pPr marL="0" indent="0" algn="ctr">
              <a:buNone/>
            </a:pPr>
            <a:endParaRPr lang="en-US" dirty="0" smtClean="0"/>
          </a:p>
          <a:p>
            <a:pPr marL="0" indent="0">
              <a:buNone/>
            </a:pPr>
            <a:endParaRPr lang="en-US" dirty="0"/>
          </a:p>
        </p:txBody>
      </p:sp>
      <p:sp>
        <p:nvSpPr>
          <p:cNvPr id="9" name="Rectangle 8"/>
          <p:cNvSpPr/>
          <p:nvPr/>
        </p:nvSpPr>
        <p:spPr>
          <a:xfrm>
            <a:off x="0" y="5537915"/>
            <a:ext cx="12192000" cy="1142285"/>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spcAft>
                <a:spcPts val="600"/>
              </a:spcAft>
            </a:pPr>
            <a:r>
              <a:rPr lang="en-US" sz="3200" b="1" dirty="0" smtClean="0">
                <a:solidFill>
                  <a:schemeClr val="tx1"/>
                </a:solidFill>
                <a:latin typeface="Trebuchet MS" panose="020B0603020202020204" pitchFamily="34" charset="0"/>
                <a:ea typeface="Verdana" panose="020B0604030504040204" pitchFamily="34" charset="0"/>
                <a:cs typeface="Aachen Std Bold"/>
              </a:rPr>
              <a:t>Help Inform the Nation’s Strategy for </a:t>
            </a:r>
          </a:p>
          <a:p>
            <a:pPr algn="ctr">
              <a:lnSpc>
                <a:spcPct val="100000"/>
              </a:lnSpc>
              <a:spcAft>
                <a:spcPts val="600"/>
              </a:spcAft>
            </a:pPr>
            <a:r>
              <a:rPr lang="en-US" sz="3200" b="1" dirty="0" smtClean="0">
                <a:solidFill>
                  <a:schemeClr val="tx1"/>
                </a:solidFill>
                <a:latin typeface="Trebuchet MS" panose="020B0603020202020204" pitchFamily="34" charset="0"/>
                <a:ea typeface="Verdana" panose="020B0604030504040204" pitchFamily="34" charset="0"/>
                <a:cs typeface="Aachen Std Bold"/>
              </a:rPr>
              <a:t>Eliminating Child Abuse and Neglect Fatalities</a:t>
            </a:r>
            <a:endParaRPr lang="en-US" sz="3200" b="1" i="1" dirty="0">
              <a:solidFill>
                <a:schemeClr val="tx1"/>
              </a:solidFill>
              <a:latin typeface="Trebuchet MS" panose="020B0603020202020204" pitchFamily="34" charset="0"/>
              <a:ea typeface="Verdana" panose="020B0604030504040204" pitchFamily="34" charset="0"/>
              <a:cs typeface="Aachen Std Bold"/>
            </a:endParaRPr>
          </a:p>
        </p:txBody>
      </p:sp>
    </p:spTree>
    <p:extLst>
      <p:ext uri="{BB962C8B-B14F-4D97-AF65-F5344CB8AC3E}">
        <p14:creationId xmlns:p14="http://schemas.microsoft.com/office/powerpoint/2010/main" val="174520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CA.18935 CECANFLogo-NoTagline.2014_F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589" y="691178"/>
            <a:ext cx="3116072" cy="3025375"/>
          </a:xfrm>
          <a:prstGeom prst="rect">
            <a:avLst/>
          </a:prstGeom>
        </p:spPr>
      </p:pic>
      <p:sp>
        <p:nvSpPr>
          <p:cNvPr id="3" name="Content Placeholder 2"/>
          <p:cNvSpPr txBox="1">
            <a:spLocks/>
          </p:cNvSpPr>
          <p:nvPr/>
        </p:nvSpPr>
        <p:spPr>
          <a:xfrm>
            <a:off x="537675" y="4131733"/>
            <a:ext cx="11116652" cy="20744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endParaRPr lang="en-US" sz="2800" dirty="0" smtClean="0"/>
          </a:p>
          <a:p>
            <a:pPr marL="0" indent="0" algn="ctr">
              <a:lnSpc>
                <a:spcPct val="80000"/>
              </a:lnSpc>
              <a:buNone/>
            </a:pPr>
            <a:r>
              <a:rPr lang="en-US" sz="2400" dirty="0">
                <a:latin typeface="Trebuchet MS" panose="020B0603020202020204" pitchFamily="34" charset="0"/>
              </a:rPr>
              <a:t>For more information, visit our website:</a:t>
            </a:r>
          </a:p>
          <a:p>
            <a:pPr marL="0" indent="0" algn="ctr">
              <a:lnSpc>
                <a:spcPct val="80000"/>
              </a:lnSpc>
              <a:buNone/>
            </a:pPr>
            <a:r>
              <a:rPr lang="en-US" sz="2400" u="sng" dirty="0">
                <a:latin typeface="Trebuchet MS" panose="020B0603020202020204" pitchFamily="34" charset="0"/>
                <a:hlinkClick r:id="rId4"/>
              </a:rPr>
              <a:t>eliminatechildabusefatalities.sites.usa.gov</a:t>
            </a:r>
            <a:endParaRPr lang="en-US" sz="2400" dirty="0">
              <a:latin typeface="Trebuchet MS" panose="020B0603020202020204" pitchFamily="34" charset="0"/>
            </a:endParaRPr>
          </a:p>
          <a:p>
            <a:pPr marL="0" indent="0" algn="ctr">
              <a:lnSpc>
                <a:spcPct val="80000"/>
              </a:lnSpc>
              <a:buFont typeface="Arial"/>
              <a:buNone/>
            </a:pPr>
            <a:endParaRPr lang="en-US" sz="2400" dirty="0" smtClean="0">
              <a:latin typeface="Trebuchet MS" panose="020B0603020202020204" pitchFamily="34" charset="0"/>
            </a:endParaRPr>
          </a:p>
          <a:p>
            <a:pPr marL="0" indent="0" algn="ctr">
              <a:lnSpc>
                <a:spcPct val="80000"/>
              </a:lnSpc>
              <a:buFont typeface="Arial"/>
              <a:buNone/>
            </a:pPr>
            <a:r>
              <a:rPr lang="en-US" sz="2400" dirty="0" smtClean="0">
                <a:latin typeface="Trebuchet MS" panose="020B0603020202020204" pitchFamily="34" charset="0"/>
              </a:rPr>
              <a:t>Please direct questions and suggestions to </a:t>
            </a:r>
            <a:br>
              <a:rPr lang="en-US" sz="2400" dirty="0" smtClean="0">
                <a:latin typeface="Trebuchet MS" panose="020B0603020202020204" pitchFamily="34" charset="0"/>
              </a:rPr>
            </a:br>
            <a:r>
              <a:rPr lang="en-US" sz="2400" dirty="0" smtClean="0">
                <a:latin typeface="Trebuchet MS" panose="020B0603020202020204" pitchFamily="34" charset="0"/>
              </a:rPr>
              <a:t>Patricia </a:t>
            </a:r>
            <a:r>
              <a:rPr lang="en-US" sz="2400" dirty="0" err="1" smtClean="0">
                <a:latin typeface="Trebuchet MS" panose="020B0603020202020204" pitchFamily="34" charset="0"/>
              </a:rPr>
              <a:t>Brincefield</a:t>
            </a:r>
            <a:r>
              <a:rPr lang="en-US" sz="2400" dirty="0">
                <a:latin typeface="Trebuchet MS" panose="020B0603020202020204" pitchFamily="34" charset="0"/>
              </a:rPr>
              <a:t>:</a:t>
            </a:r>
            <a:r>
              <a:rPr lang="en-US" sz="2400" dirty="0" smtClean="0">
                <a:latin typeface="Trebuchet MS" panose="020B0603020202020204" pitchFamily="34" charset="0"/>
              </a:rPr>
              <a:t> </a:t>
            </a:r>
            <a:r>
              <a:rPr lang="en-US" sz="2400" dirty="0" smtClean="0">
                <a:latin typeface="Trebuchet MS" panose="020B0603020202020204" pitchFamily="34" charset="0"/>
                <a:hlinkClick r:id="rId5"/>
              </a:rPr>
              <a:t>patricia.brincefield@cecanf.usa.gov</a:t>
            </a:r>
            <a:endParaRPr lang="en-US" sz="2400" dirty="0" smtClean="0">
              <a:latin typeface="Trebuchet MS" panose="020B0603020202020204" pitchFamily="34" charset="0"/>
            </a:endParaRPr>
          </a:p>
          <a:p>
            <a:pPr marL="0" indent="0" algn="ctr">
              <a:lnSpc>
                <a:spcPct val="80000"/>
              </a:lnSpc>
              <a:buFont typeface="Arial"/>
              <a:buNone/>
            </a:pPr>
            <a:endParaRPr lang="en-US" sz="2400" dirty="0">
              <a:latin typeface="Trebuchet MS" panose="020B0603020202020204" pitchFamily="34" charset="0"/>
            </a:endParaRPr>
          </a:p>
          <a:p>
            <a:pPr marL="0" indent="0" algn="ctr">
              <a:lnSpc>
                <a:spcPct val="80000"/>
              </a:lnSpc>
              <a:buFont typeface="Arial"/>
              <a:buNone/>
            </a:pPr>
            <a:endParaRPr lang="en-US" sz="2400" dirty="0" smtClean="0">
              <a:latin typeface="Trebuchet MS" panose="020B0603020202020204" pitchFamily="34" charset="0"/>
            </a:endParaRPr>
          </a:p>
          <a:p>
            <a:pPr marL="0" indent="0" algn="ctr">
              <a:lnSpc>
                <a:spcPct val="80000"/>
              </a:lnSpc>
              <a:buFont typeface="Arial"/>
              <a:buNone/>
            </a:pPr>
            <a:endParaRPr lang="en-US" sz="2800" dirty="0" smtClean="0"/>
          </a:p>
          <a:p>
            <a:pPr marL="0" indent="0" algn="ctr">
              <a:lnSpc>
                <a:spcPct val="80000"/>
              </a:lnSpc>
              <a:buFont typeface="Arial"/>
              <a:buNone/>
            </a:pPr>
            <a:endParaRPr lang="en-US" sz="2800" dirty="0" smtClean="0"/>
          </a:p>
        </p:txBody>
      </p:sp>
    </p:spTree>
    <p:extLst>
      <p:ext uri="{BB962C8B-B14F-4D97-AF65-F5344CB8AC3E}">
        <p14:creationId xmlns:p14="http://schemas.microsoft.com/office/powerpoint/2010/main" val="250564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7396"/>
            <a:ext cx="10515600" cy="1325563"/>
          </a:xfrm>
        </p:spPr>
        <p:txBody>
          <a:bodyPr lIns="731520">
            <a:noAutofit/>
          </a:bodyPr>
          <a:lstStyle/>
          <a:p>
            <a:r>
              <a:rPr lang="en-US" sz="3600" b="1" dirty="0" smtClean="0">
                <a:latin typeface="Trebuchet MS" panose="020B0603020202020204" pitchFamily="34" charset="0"/>
              </a:rPr>
              <a:t>CECANF Is Charged With Studying:</a:t>
            </a:r>
            <a:endParaRPr lang="en-US" sz="3600" b="1" dirty="0">
              <a:latin typeface="Trebuchet MS" panose="020B0603020202020204" pitchFamily="34" charset="0"/>
            </a:endParaRPr>
          </a:p>
        </p:txBody>
      </p:sp>
      <p:sp>
        <p:nvSpPr>
          <p:cNvPr id="3" name="Content Placeholder 2"/>
          <p:cNvSpPr>
            <a:spLocks noGrp="1"/>
          </p:cNvSpPr>
          <p:nvPr>
            <p:ph idx="1"/>
          </p:nvPr>
        </p:nvSpPr>
        <p:spPr>
          <a:xfrm>
            <a:off x="143936" y="1757891"/>
            <a:ext cx="5705473" cy="4351338"/>
          </a:xfrm>
        </p:spPr>
        <p:txBody>
          <a:bodyPr lIns="731520" rIns="182880">
            <a:normAutofit/>
          </a:bodyPr>
          <a:lstStyle/>
          <a:p>
            <a:r>
              <a:rPr lang="en-US" sz="2200" dirty="0">
                <a:latin typeface="Trebuchet MS" panose="020B0603020202020204" pitchFamily="34" charset="0"/>
              </a:rPr>
              <a:t>The use of child protective services and child welfare services funded under title IV and subtitle A of title XX of the Social Security Act to reduce fatalities from child abuse and neglect</a:t>
            </a:r>
          </a:p>
          <a:p>
            <a:r>
              <a:rPr lang="en-US" sz="2200" dirty="0">
                <a:latin typeface="Trebuchet MS" panose="020B0603020202020204" pitchFamily="34" charset="0"/>
              </a:rPr>
              <a:t>The effectiveness of the services funded under title IV and subtitle A of title XX</a:t>
            </a:r>
          </a:p>
          <a:p>
            <a:r>
              <a:rPr lang="en-US" sz="2200" dirty="0">
                <a:latin typeface="Trebuchet MS" panose="020B0603020202020204" pitchFamily="34" charset="0"/>
              </a:rPr>
              <a:t>Best practices in preventing child and youth fatalities</a:t>
            </a:r>
          </a:p>
          <a:p>
            <a:pPr marL="0" indent="0">
              <a:buNone/>
            </a:pPr>
            <a:endParaRPr lang="en-US" dirty="0"/>
          </a:p>
        </p:txBody>
      </p:sp>
      <p:pic>
        <p:nvPicPr>
          <p:cNvPr id="7" name="Content Placeholder 7" descr="CECA.18935 CECANFLogo-NoTagline.2014_FR.jpg"/>
          <p:cNvPicPr>
            <a:picLocks noChangeAspect="1"/>
          </p:cNvPicPr>
          <p:nvPr/>
        </p:nvPicPr>
        <p:blipFill>
          <a:blip r:embed="rId3">
            <a:extLst>
              <a:ext uri="{28A0092B-C50C-407E-A947-70E740481C1C}">
                <a14:useLocalDpi xmlns:a14="http://schemas.microsoft.com/office/drawing/2010/main" val="0"/>
              </a:ext>
            </a:extLst>
          </a:blip>
          <a:srcRect t="-15189" b="-15189"/>
          <a:stretch>
            <a:fillRect/>
          </a:stretch>
        </p:blipFill>
        <p:spPr bwMode="auto">
          <a:xfrm>
            <a:off x="6654012" y="1143000"/>
            <a:ext cx="4294975" cy="543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865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2467" y="-2107137"/>
            <a:ext cx="10515600" cy="1325563"/>
          </a:xfrm>
        </p:spPr>
        <p:txBody>
          <a:bodyPr/>
          <a:lstStyle/>
          <a:p>
            <a:endParaRPr lang="en-US"/>
          </a:p>
        </p:txBody>
      </p:sp>
      <p:sp>
        <p:nvSpPr>
          <p:cNvPr id="9" name="Content Placeholder 8"/>
          <p:cNvSpPr>
            <a:spLocks noGrp="1"/>
          </p:cNvSpPr>
          <p:nvPr>
            <p:ph idx="1"/>
          </p:nvPr>
        </p:nvSpPr>
        <p:spPr/>
        <p:txBody>
          <a:bodyPr/>
          <a:lstStyle/>
          <a:p>
            <a:pPr marL="342900" indent="-342900"/>
            <a:r>
              <a:rPr lang="en-US" sz="2600" dirty="0">
                <a:latin typeface="Trebuchet MS" panose="020B0603020202020204" pitchFamily="34" charset="0"/>
              </a:rPr>
              <a:t>The effectiveness of federal, state, and local policies and systems within such services aimed at collecting accurate, uniform data on child fatalities in a coordinated fashion</a:t>
            </a:r>
          </a:p>
          <a:p>
            <a:pPr marL="342900" indent="-342900"/>
            <a:r>
              <a:rPr lang="en-US" sz="2600" dirty="0">
                <a:latin typeface="Trebuchet MS" panose="020B0603020202020204" pitchFamily="34" charset="0"/>
              </a:rPr>
              <a:t>Barriers to preventing fatalities</a:t>
            </a:r>
          </a:p>
          <a:p>
            <a:pPr marL="342900" indent="-342900">
              <a:spcBef>
                <a:spcPts val="1200"/>
              </a:spcBef>
            </a:pPr>
            <a:r>
              <a:rPr lang="en-US" sz="2600" dirty="0">
                <a:latin typeface="Trebuchet MS" panose="020B0603020202020204" pitchFamily="34" charset="0"/>
              </a:rPr>
              <a:t>Trends in demographic and other risk factors that are predictive of or correlated with child maltreatment</a:t>
            </a:r>
          </a:p>
          <a:p>
            <a:pPr marL="342900" indent="-342900">
              <a:spcBef>
                <a:spcPts val="1200"/>
              </a:spcBef>
            </a:pPr>
            <a:r>
              <a:rPr lang="en-US" sz="2600" dirty="0">
                <a:latin typeface="Trebuchet MS" panose="020B0603020202020204" pitchFamily="34" charset="0"/>
              </a:rPr>
              <a:t>Methods of prioritizing child abuse and neglect prevention for families with the highest need</a:t>
            </a:r>
          </a:p>
          <a:p>
            <a:pPr marL="342900" indent="-342900">
              <a:spcBef>
                <a:spcPts val="1200"/>
              </a:spcBef>
            </a:pPr>
            <a:r>
              <a:rPr lang="en-US" sz="2600" dirty="0">
                <a:latin typeface="Trebuchet MS" panose="020B0603020202020204" pitchFamily="34" charset="0"/>
              </a:rPr>
              <a:t>Methods of improving data collection and utilization</a:t>
            </a:r>
          </a:p>
          <a:p>
            <a:endParaRPr lang="en-US" dirty="0"/>
          </a:p>
        </p:txBody>
      </p:sp>
      <p:sp>
        <p:nvSpPr>
          <p:cNvPr id="8" name="Title 1"/>
          <p:cNvSpPr txBox="1">
            <a:spLocks/>
          </p:cNvSpPr>
          <p:nvPr/>
        </p:nvSpPr>
        <p:spPr>
          <a:xfrm>
            <a:off x="152400" y="297396"/>
            <a:ext cx="10515600" cy="1325563"/>
          </a:xfrm>
          <a:prstGeom prst="rect">
            <a:avLst/>
          </a:prstGeom>
        </p:spPr>
        <p:txBody>
          <a:bodyPr vert="horz" lIns="73152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rebuchet MS" panose="020B0603020202020204" pitchFamily="34" charset="0"/>
              </a:rPr>
              <a:t>CECANF </a:t>
            </a:r>
            <a:r>
              <a:rPr lang="en-US" sz="3600" b="1" dirty="0" smtClean="0">
                <a:latin typeface="Trebuchet MS" panose="020B0603020202020204" pitchFamily="34" charset="0"/>
              </a:rPr>
              <a:t>Is Charged With Studying:</a:t>
            </a:r>
            <a:endParaRPr lang="en-US" sz="3600" b="1" dirty="0">
              <a:latin typeface="Trebuchet MS" panose="020B0603020202020204" pitchFamily="34" charset="0"/>
            </a:endParaRPr>
          </a:p>
        </p:txBody>
      </p:sp>
    </p:spTree>
    <p:extLst>
      <p:ext uri="{BB962C8B-B14F-4D97-AF65-F5344CB8AC3E}">
        <p14:creationId xmlns:p14="http://schemas.microsoft.com/office/powerpoint/2010/main" val="428322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CA.18935 CECANFLogo-NoTagline.2014_FR.jpg"/>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3651346" y="1717646"/>
            <a:ext cx="4359951" cy="4233049"/>
          </a:xfrm>
          <a:prstGeom prst="rect">
            <a:avLst/>
          </a:prstGeom>
        </p:spPr>
      </p:pic>
      <p:sp>
        <p:nvSpPr>
          <p:cNvPr id="2" name="Title 1"/>
          <p:cNvSpPr>
            <a:spLocks noGrp="1"/>
          </p:cNvSpPr>
          <p:nvPr>
            <p:ph type="title"/>
          </p:nvPr>
        </p:nvSpPr>
        <p:spPr>
          <a:xfrm>
            <a:off x="169334" y="348196"/>
            <a:ext cx="10515600" cy="1325563"/>
          </a:xfrm>
        </p:spPr>
        <p:txBody>
          <a:bodyPr lIns="731520">
            <a:normAutofit/>
          </a:bodyPr>
          <a:lstStyle/>
          <a:p>
            <a:r>
              <a:rPr lang="en-US" sz="3600" b="1" dirty="0" smtClean="0">
                <a:latin typeface="Trebuchet MS" panose="020B0603020202020204" pitchFamily="34" charset="0"/>
              </a:rPr>
              <a:t>Commission </a:t>
            </a:r>
            <a:r>
              <a:rPr lang="en-US" sz="3600" b="1" dirty="0">
                <a:latin typeface="Trebuchet MS" panose="020B0603020202020204" pitchFamily="34" charset="0"/>
              </a:rPr>
              <a:t>M</a:t>
            </a:r>
            <a:r>
              <a:rPr lang="en-US" sz="3600" b="1" dirty="0" smtClean="0">
                <a:latin typeface="Trebuchet MS" panose="020B0603020202020204" pitchFamily="34" charset="0"/>
              </a:rPr>
              <a:t>embers</a:t>
            </a:r>
            <a:endParaRPr lang="en-US" sz="3600" dirty="0">
              <a:latin typeface="Trebuchet MS" panose="020B0603020202020204" pitchFamily="34" charset="0"/>
            </a:endParaRPr>
          </a:p>
        </p:txBody>
      </p:sp>
      <p:sp>
        <p:nvSpPr>
          <p:cNvPr id="3" name="Content Placeholder 2"/>
          <p:cNvSpPr>
            <a:spLocks noGrp="1"/>
          </p:cNvSpPr>
          <p:nvPr>
            <p:ph idx="1"/>
          </p:nvPr>
        </p:nvSpPr>
        <p:spPr>
          <a:xfrm>
            <a:off x="838201" y="1825625"/>
            <a:ext cx="10504611" cy="4351338"/>
          </a:xfrm>
        </p:spPr>
        <p:txBody>
          <a:bodyPr lIns="914400" rIns="365760">
            <a:noAutofit/>
          </a:bodyPr>
          <a:lstStyle/>
          <a:p>
            <a:pPr>
              <a:buSzPct val="120000"/>
            </a:pPr>
            <a:r>
              <a:rPr lang="en-US" sz="1600" b="1" kern="100" dirty="0" smtClean="0">
                <a:latin typeface="Trebuchet MS" panose="020B0603020202020204" pitchFamily="34" charset="0"/>
              </a:rPr>
              <a:t>Dr</a:t>
            </a:r>
            <a:r>
              <a:rPr lang="en-US" sz="1600" b="1" kern="100" dirty="0">
                <a:latin typeface="Trebuchet MS" panose="020B0603020202020204" pitchFamily="34" charset="0"/>
              </a:rPr>
              <a:t>. David </a:t>
            </a:r>
            <a:r>
              <a:rPr lang="en-US" sz="1600" b="1" kern="100" dirty="0" smtClean="0">
                <a:latin typeface="Trebuchet MS" panose="020B0603020202020204" pitchFamily="34" charset="0"/>
              </a:rPr>
              <a:t>Sanders, Chairman</a:t>
            </a:r>
          </a:p>
          <a:p>
            <a:pPr marL="0" indent="0" defTabSz="457200">
              <a:buNone/>
            </a:pPr>
            <a:r>
              <a:rPr lang="en-US" sz="1600" kern="100" dirty="0" smtClean="0">
                <a:latin typeface="Trebuchet MS" panose="020B0603020202020204" pitchFamily="34" charset="0"/>
              </a:rPr>
              <a:t>	Executive </a:t>
            </a:r>
            <a:r>
              <a:rPr lang="en-US" sz="1600" kern="100" dirty="0">
                <a:latin typeface="Trebuchet MS" panose="020B0603020202020204" pitchFamily="34" charset="0"/>
              </a:rPr>
              <a:t>Vice </a:t>
            </a:r>
            <a:r>
              <a:rPr lang="en-US" sz="1600" kern="100" dirty="0" smtClean="0">
                <a:latin typeface="Trebuchet MS" panose="020B0603020202020204" pitchFamily="34" charset="0"/>
              </a:rPr>
              <a:t>President, </a:t>
            </a:r>
            <a:r>
              <a:rPr lang="en-US" sz="1600" kern="100" dirty="0">
                <a:latin typeface="Trebuchet MS" panose="020B0603020202020204" pitchFamily="34" charset="0"/>
              </a:rPr>
              <a:t>Casey Family </a:t>
            </a:r>
            <a:r>
              <a:rPr lang="en-US" sz="1600" kern="100" dirty="0" smtClean="0">
                <a:latin typeface="Trebuchet MS" panose="020B0603020202020204" pitchFamily="34" charset="0"/>
              </a:rPr>
              <a:t>Programs</a:t>
            </a:r>
            <a:r>
              <a:rPr lang="en-US" sz="1600" kern="100" dirty="0">
                <a:latin typeface="Trebuchet MS" panose="020B0603020202020204" pitchFamily="34" charset="0"/>
              </a:rPr>
              <a:t>  </a:t>
            </a:r>
            <a:endParaRPr lang="en-US" sz="1600" b="1" kern="100" dirty="0">
              <a:latin typeface="Trebuchet MS" panose="020B0603020202020204" pitchFamily="34" charset="0"/>
            </a:endParaRPr>
          </a:p>
          <a:p>
            <a:pPr>
              <a:buSzPct val="120000"/>
            </a:pPr>
            <a:r>
              <a:rPr lang="en-US" sz="1600" b="1" dirty="0" smtClean="0">
                <a:latin typeface="Trebuchet MS" panose="020B0603020202020204" pitchFamily="34" charset="0"/>
              </a:rPr>
              <a:t>Amy </a:t>
            </a:r>
            <a:r>
              <a:rPr lang="en-US" sz="1600" b="1" dirty="0">
                <a:latin typeface="Trebuchet MS" panose="020B0603020202020204" pitchFamily="34" charset="0"/>
              </a:rPr>
              <a:t>Ayoub</a:t>
            </a:r>
            <a:r>
              <a:rPr lang="en-US" sz="1600" dirty="0">
                <a:latin typeface="Trebuchet MS" panose="020B0603020202020204" pitchFamily="34" charset="0"/>
              </a:rPr>
              <a:t> </a:t>
            </a:r>
          </a:p>
          <a:p>
            <a:pPr marL="0" indent="0">
              <a:buSzPct val="120000"/>
              <a:buNone/>
              <a:tabLst>
                <a:tab pos="457200" algn="l"/>
              </a:tabLst>
            </a:pPr>
            <a:r>
              <a:rPr lang="en-US" sz="1600" dirty="0" smtClean="0">
                <a:latin typeface="Trebuchet MS" panose="020B0603020202020204" pitchFamily="34" charset="0"/>
              </a:rPr>
              <a:t>	Advocate and presentation </a:t>
            </a:r>
            <a:r>
              <a:rPr lang="en-US" sz="1600" dirty="0">
                <a:latin typeface="Trebuchet MS" panose="020B0603020202020204" pitchFamily="34" charset="0"/>
              </a:rPr>
              <a:t>skills </a:t>
            </a:r>
            <a:r>
              <a:rPr lang="en-US" sz="1600" dirty="0" smtClean="0">
                <a:latin typeface="Trebuchet MS" panose="020B0603020202020204" pitchFamily="34" charset="0"/>
              </a:rPr>
              <a:t>coach</a:t>
            </a:r>
          </a:p>
          <a:p>
            <a:pPr>
              <a:buSzPct val="120000"/>
            </a:pPr>
            <a:r>
              <a:rPr lang="en-US" sz="1600" b="1" dirty="0">
                <a:latin typeface="Trebuchet MS" panose="020B0603020202020204" pitchFamily="34" charset="0"/>
              </a:rPr>
              <a:t>Marilyn Bruguier Zimmerman </a:t>
            </a:r>
            <a:endParaRPr lang="en-US" sz="1600" dirty="0">
              <a:latin typeface="Trebuchet MS" panose="020B0603020202020204" pitchFamily="34" charset="0"/>
            </a:endParaRPr>
          </a:p>
          <a:p>
            <a:pPr marL="0" indent="0" defTabSz="514350" fontAlgn="auto">
              <a:buNone/>
            </a:pPr>
            <a:r>
              <a:rPr lang="en-US" sz="1600" dirty="0">
                <a:latin typeface="Trebuchet MS" panose="020B0603020202020204" pitchFamily="34" charset="0"/>
              </a:rPr>
              <a:t>	Director, National Native Children’s Trauma Center</a:t>
            </a:r>
          </a:p>
          <a:p>
            <a:pPr>
              <a:buSzPct val="120000"/>
            </a:pPr>
            <a:r>
              <a:rPr lang="en-US" sz="1600" b="1" kern="100" dirty="0" smtClean="0">
                <a:latin typeface="Trebuchet MS" panose="020B0603020202020204" pitchFamily="34" charset="0"/>
              </a:rPr>
              <a:t>Theresa Covington</a:t>
            </a:r>
          </a:p>
          <a:p>
            <a:pPr marL="0" indent="0" defTabSz="457200">
              <a:buSzPct val="120000"/>
              <a:buNone/>
            </a:pPr>
            <a:r>
              <a:rPr lang="en-US" sz="1600" kern="100" dirty="0" smtClean="0">
                <a:latin typeface="Trebuchet MS" panose="020B0603020202020204" pitchFamily="34" charset="0"/>
              </a:rPr>
              <a:t>	Director, </a:t>
            </a:r>
            <a:r>
              <a:rPr lang="en-US" sz="1600" kern="100" dirty="0">
                <a:latin typeface="Trebuchet MS" panose="020B0603020202020204" pitchFamily="34" charset="0"/>
              </a:rPr>
              <a:t>National Center for the Review and Prevention of Child </a:t>
            </a:r>
            <a:r>
              <a:rPr lang="en-US" sz="1600" kern="100" dirty="0" smtClean="0">
                <a:latin typeface="Trebuchet MS" panose="020B0603020202020204" pitchFamily="34" charset="0"/>
              </a:rPr>
              <a:t>Deaths</a:t>
            </a:r>
          </a:p>
          <a:p>
            <a:pPr>
              <a:buSzPct val="120000"/>
            </a:pPr>
            <a:r>
              <a:rPr lang="en-US" sz="1600" b="1" dirty="0">
                <a:latin typeface="Trebuchet MS" panose="020B0603020202020204" pitchFamily="34" charset="0"/>
              </a:rPr>
              <a:t>Bud Cramer</a:t>
            </a:r>
            <a:endParaRPr lang="en-US" sz="1600" dirty="0">
              <a:latin typeface="Trebuchet MS" panose="020B0603020202020204" pitchFamily="34" charset="0"/>
            </a:endParaRPr>
          </a:p>
          <a:p>
            <a:pPr marL="0" indent="0" defTabSz="457200">
              <a:buSzPct val="120000"/>
              <a:buNone/>
            </a:pPr>
            <a:r>
              <a:rPr lang="en-US" sz="1600" dirty="0" smtClean="0">
                <a:latin typeface="Trebuchet MS" panose="020B0603020202020204" pitchFamily="34" charset="0"/>
              </a:rPr>
              <a:t>	Former </a:t>
            </a:r>
            <a:r>
              <a:rPr lang="en-US" sz="1600" dirty="0">
                <a:latin typeface="Trebuchet MS" panose="020B0603020202020204" pitchFamily="34" charset="0"/>
              </a:rPr>
              <a:t>Member of Congress (D-AL) and founder of the National Children’s Advocacy </a:t>
            </a:r>
            <a:r>
              <a:rPr lang="en-US" sz="1600" dirty="0" smtClean="0">
                <a:latin typeface="Trebuchet MS" panose="020B0603020202020204" pitchFamily="34" charset="0"/>
              </a:rPr>
              <a:t>	Center</a:t>
            </a:r>
          </a:p>
          <a:p>
            <a:pPr>
              <a:buSzPct val="120000"/>
            </a:pPr>
            <a:r>
              <a:rPr lang="en-US" sz="1600" b="1" dirty="0" smtClean="0">
                <a:latin typeface="Trebuchet MS" panose="020B0603020202020204" pitchFamily="34" charset="0"/>
              </a:rPr>
              <a:t>Susan </a:t>
            </a:r>
            <a:r>
              <a:rPr lang="en-US" sz="1600" b="1" dirty="0">
                <a:latin typeface="Trebuchet MS" panose="020B0603020202020204" pitchFamily="34" charset="0"/>
              </a:rPr>
              <a:t>N. Dreyfus</a:t>
            </a:r>
          </a:p>
          <a:p>
            <a:pPr marL="0" indent="0" defTabSz="400050">
              <a:buNone/>
            </a:pPr>
            <a:r>
              <a:rPr lang="en-US" sz="1600" dirty="0" smtClean="0">
                <a:latin typeface="Trebuchet MS" panose="020B0603020202020204" pitchFamily="34" charset="0"/>
              </a:rPr>
              <a:t>	President </a:t>
            </a:r>
            <a:r>
              <a:rPr lang="en-US" sz="1600" dirty="0">
                <a:latin typeface="Trebuchet MS" panose="020B0603020202020204" pitchFamily="34" charset="0"/>
              </a:rPr>
              <a:t>and CEO of the Alliance for </a:t>
            </a:r>
            <a:r>
              <a:rPr lang="en-US" sz="1600" dirty="0" smtClean="0">
                <a:latin typeface="Trebuchet MS" panose="020B0603020202020204" pitchFamily="34" charset="0"/>
              </a:rPr>
              <a:t>Strong Families and Communities</a:t>
            </a:r>
          </a:p>
          <a:p>
            <a:pPr marL="0" indent="0" defTabSz="400050">
              <a:buNone/>
            </a:pPr>
            <a:endParaRPr lang="en-US" sz="1600" dirty="0" smtClean="0">
              <a:latin typeface="Trebuchet MS" panose="020B0603020202020204" pitchFamily="34" charset="0"/>
            </a:endParaRPr>
          </a:p>
        </p:txBody>
      </p:sp>
    </p:spTree>
    <p:extLst>
      <p:ext uri="{BB962C8B-B14F-4D97-AF65-F5344CB8AC3E}">
        <p14:creationId xmlns:p14="http://schemas.microsoft.com/office/powerpoint/2010/main" val="297459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CA.18935 CECANFLogo-NoTagline.2014_FR.jpg"/>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3651346" y="1717646"/>
            <a:ext cx="4359951" cy="4233049"/>
          </a:xfrm>
          <a:prstGeom prst="rect">
            <a:avLst/>
          </a:prstGeom>
        </p:spPr>
      </p:pic>
      <p:sp>
        <p:nvSpPr>
          <p:cNvPr id="2" name="Title 1"/>
          <p:cNvSpPr>
            <a:spLocks noGrp="1"/>
          </p:cNvSpPr>
          <p:nvPr>
            <p:ph type="title"/>
          </p:nvPr>
        </p:nvSpPr>
        <p:spPr>
          <a:xfrm>
            <a:off x="160866" y="331263"/>
            <a:ext cx="10515600" cy="1325563"/>
          </a:xfrm>
        </p:spPr>
        <p:txBody>
          <a:bodyPr lIns="731520">
            <a:normAutofit/>
          </a:bodyPr>
          <a:lstStyle/>
          <a:p>
            <a:r>
              <a:rPr lang="en-US" sz="3600" b="1" dirty="0" smtClean="0">
                <a:latin typeface="Trebuchet MS" panose="020B0603020202020204" pitchFamily="34" charset="0"/>
              </a:rPr>
              <a:t>Commission </a:t>
            </a:r>
            <a:r>
              <a:rPr lang="en-US" sz="3600" b="1" dirty="0">
                <a:latin typeface="Trebuchet MS" panose="020B0603020202020204" pitchFamily="34" charset="0"/>
              </a:rPr>
              <a:t>M</a:t>
            </a:r>
            <a:r>
              <a:rPr lang="en-US" sz="3600" b="1" dirty="0" smtClean="0">
                <a:latin typeface="Trebuchet MS" panose="020B0603020202020204" pitchFamily="34" charset="0"/>
              </a:rPr>
              <a:t>embers</a:t>
            </a:r>
            <a:endParaRPr lang="en-US" sz="3600" dirty="0">
              <a:latin typeface="Trebuchet MS" panose="020B0603020202020204" pitchFamily="34" charset="0"/>
            </a:endParaRPr>
          </a:p>
        </p:txBody>
      </p:sp>
      <p:sp>
        <p:nvSpPr>
          <p:cNvPr id="3" name="Content Placeholder 2"/>
          <p:cNvSpPr>
            <a:spLocks noGrp="1"/>
          </p:cNvSpPr>
          <p:nvPr>
            <p:ph idx="1"/>
          </p:nvPr>
        </p:nvSpPr>
        <p:spPr>
          <a:xfrm>
            <a:off x="838203" y="1690688"/>
            <a:ext cx="10574199" cy="4569402"/>
          </a:xfrm>
        </p:spPr>
        <p:txBody>
          <a:bodyPr lIns="914400" rIns="365760">
            <a:normAutofit/>
          </a:bodyPr>
          <a:lstStyle/>
          <a:p>
            <a:pPr>
              <a:buSzPct val="120000"/>
            </a:pPr>
            <a:r>
              <a:rPr lang="en-US" sz="1600" b="1" dirty="0">
                <a:latin typeface="Trebuchet MS" panose="020B0603020202020204" pitchFamily="34" charset="0"/>
              </a:rPr>
              <a:t>Dr. Wade Horn</a:t>
            </a:r>
            <a:endParaRPr lang="en-US" sz="1600" dirty="0">
              <a:latin typeface="Trebuchet MS" panose="020B0603020202020204" pitchFamily="34" charset="0"/>
            </a:endParaRPr>
          </a:p>
          <a:p>
            <a:pPr marL="514350" indent="-514350" defTabSz="457200">
              <a:buSzPct val="120000"/>
              <a:buNone/>
            </a:pPr>
            <a:r>
              <a:rPr lang="en-US" sz="1600" dirty="0">
                <a:latin typeface="Trebuchet MS" panose="020B0603020202020204" pitchFamily="34" charset="0"/>
              </a:rPr>
              <a:t>	Director, Deloitte </a:t>
            </a:r>
            <a:r>
              <a:rPr lang="en-US" sz="1600" dirty="0" smtClean="0">
                <a:latin typeface="Trebuchet MS" panose="020B0603020202020204" pitchFamily="34" charset="0"/>
              </a:rPr>
              <a:t>Consulting, </a:t>
            </a:r>
            <a:r>
              <a:rPr lang="en-US" sz="1600" dirty="0">
                <a:latin typeface="Trebuchet MS" panose="020B0603020202020204" pitchFamily="34" charset="0"/>
              </a:rPr>
              <a:t>and former A</a:t>
            </a:r>
            <a:r>
              <a:rPr lang="en-US" sz="1600" dirty="0" smtClean="0">
                <a:latin typeface="Trebuchet MS" panose="020B0603020202020204" pitchFamily="34" charset="0"/>
              </a:rPr>
              <a:t>ssistant </a:t>
            </a:r>
            <a:r>
              <a:rPr lang="en-US" sz="1600" dirty="0">
                <a:latin typeface="Trebuchet MS" panose="020B0603020202020204" pitchFamily="34" charset="0"/>
              </a:rPr>
              <a:t>S</a:t>
            </a:r>
            <a:r>
              <a:rPr lang="en-US" sz="1600" dirty="0" smtClean="0">
                <a:latin typeface="Trebuchet MS" panose="020B0603020202020204" pitchFamily="34" charset="0"/>
              </a:rPr>
              <a:t>ecretary</a:t>
            </a:r>
            <a:r>
              <a:rPr lang="en-US" sz="1600" dirty="0">
                <a:latin typeface="Trebuchet MS" panose="020B0603020202020204" pitchFamily="34" charset="0"/>
              </a:rPr>
              <a:t>, Administration for Children 	</a:t>
            </a:r>
            <a:br>
              <a:rPr lang="en-US" sz="1600" dirty="0">
                <a:latin typeface="Trebuchet MS" panose="020B0603020202020204" pitchFamily="34" charset="0"/>
              </a:rPr>
            </a:br>
            <a:r>
              <a:rPr lang="en-US" sz="1600" dirty="0">
                <a:latin typeface="Trebuchet MS" panose="020B0603020202020204" pitchFamily="34" charset="0"/>
              </a:rPr>
              <a:t>and Families</a:t>
            </a:r>
          </a:p>
          <a:p>
            <a:pPr>
              <a:buSzPct val="120000"/>
            </a:pPr>
            <a:r>
              <a:rPr lang="en-US" sz="1600" b="1" kern="100" dirty="0" smtClean="0">
                <a:latin typeface="Trebuchet MS" panose="020B0603020202020204" pitchFamily="34" charset="0"/>
              </a:rPr>
              <a:t>The Hon</a:t>
            </a:r>
            <a:r>
              <a:rPr lang="en-US" sz="1600" b="1" kern="100" dirty="0">
                <a:latin typeface="Trebuchet MS" panose="020B0603020202020204" pitchFamily="34" charset="0"/>
              </a:rPr>
              <a:t>. Patricia M. Martin</a:t>
            </a:r>
            <a:endParaRPr lang="en-US" sz="1600" kern="100" dirty="0">
              <a:latin typeface="Trebuchet MS" panose="020B0603020202020204" pitchFamily="34" charset="0"/>
            </a:endParaRPr>
          </a:p>
          <a:p>
            <a:pPr marL="0" indent="0" defTabSz="457200">
              <a:buSzPct val="120000"/>
              <a:buNone/>
              <a:tabLst>
                <a:tab pos="514350" algn="l"/>
              </a:tabLst>
            </a:pPr>
            <a:r>
              <a:rPr lang="en-US" sz="1600" kern="100" dirty="0" smtClean="0">
                <a:latin typeface="Trebuchet MS" panose="020B0603020202020204" pitchFamily="34" charset="0"/>
              </a:rPr>
              <a:t>	Presiding </a:t>
            </a:r>
            <a:r>
              <a:rPr lang="en-US" sz="1600" kern="100" dirty="0">
                <a:latin typeface="Trebuchet MS" panose="020B0603020202020204" pitchFamily="34" charset="0"/>
              </a:rPr>
              <a:t>Judge, Child Protection Division of the Circuit Court of Cook County, Illinois </a:t>
            </a:r>
          </a:p>
          <a:p>
            <a:pPr>
              <a:buSzPct val="120000"/>
            </a:pPr>
            <a:r>
              <a:rPr lang="en-US" sz="1600" b="1" kern="100" dirty="0">
                <a:latin typeface="Trebuchet MS" panose="020B0603020202020204" pitchFamily="34" charset="0"/>
              </a:rPr>
              <a:t>Michael R. Petit</a:t>
            </a:r>
            <a:endParaRPr lang="en-US" sz="1600" kern="100" dirty="0">
              <a:latin typeface="Trebuchet MS" panose="020B0603020202020204" pitchFamily="34" charset="0"/>
            </a:endParaRPr>
          </a:p>
          <a:p>
            <a:pPr marL="0" indent="0">
              <a:buSzPct val="120000"/>
              <a:buNone/>
              <a:tabLst>
                <a:tab pos="514350" algn="l"/>
              </a:tabLst>
            </a:pPr>
            <a:r>
              <a:rPr lang="en-US" sz="1600" kern="100" dirty="0" smtClean="0">
                <a:latin typeface="Trebuchet MS" panose="020B0603020202020204" pitchFamily="34" charset="0"/>
              </a:rPr>
              <a:t>	Founder and Advisor, Every </a:t>
            </a:r>
            <a:r>
              <a:rPr lang="en-US" sz="1600" kern="100" dirty="0">
                <a:latin typeface="Trebuchet MS" panose="020B0603020202020204" pitchFamily="34" charset="0"/>
              </a:rPr>
              <a:t>Child Matters Education </a:t>
            </a:r>
            <a:r>
              <a:rPr lang="en-US" sz="1600" kern="100" dirty="0" smtClean="0">
                <a:latin typeface="Trebuchet MS" panose="020B0603020202020204" pitchFamily="34" charset="0"/>
              </a:rPr>
              <a:t>Fund</a:t>
            </a:r>
            <a:endParaRPr lang="en-US" sz="1600" kern="100" dirty="0">
              <a:latin typeface="Trebuchet MS" panose="020B0603020202020204" pitchFamily="34" charset="0"/>
            </a:endParaRPr>
          </a:p>
          <a:p>
            <a:pPr>
              <a:buSzPct val="120000"/>
            </a:pPr>
            <a:r>
              <a:rPr lang="en-US" sz="1600" b="1" kern="100" dirty="0" smtClean="0">
                <a:latin typeface="Trebuchet MS" panose="020B0603020202020204" pitchFamily="34" charset="0"/>
              </a:rPr>
              <a:t>Jennifer </a:t>
            </a:r>
            <a:r>
              <a:rPr lang="en-US" sz="1600" b="1" kern="100" dirty="0">
                <a:latin typeface="Trebuchet MS" panose="020B0603020202020204" pitchFamily="34" charset="0"/>
              </a:rPr>
              <a:t>Rodriguez</a:t>
            </a:r>
            <a:endParaRPr lang="en-US" sz="1600" kern="100" dirty="0">
              <a:latin typeface="Trebuchet MS" panose="020B0603020202020204" pitchFamily="34" charset="0"/>
            </a:endParaRPr>
          </a:p>
          <a:p>
            <a:pPr marL="0" indent="0" defTabSz="514350">
              <a:buSzPct val="120000"/>
              <a:buNone/>
            </a:pPr>
            <a:r>
              <a:rPr lang="en-US" sz="1600" kern="100" dirty="0" smtClean="0">
                <a:latin typeface="Trebuchet MS" panose="020B0603020202020204" pitchFamily="34" charset="0"/>
              </a:rPr>
              <a:t>	Executive </a:t>
            </a:r>
            <a:r>
              <a:rPr lang="en-US" sz="1600" kern="100" dirty="0">
                <a:latin typeface="Trebuchet MS" panose="020B0603020202020204" pitchFamily="34" charset="0"/>
              </a:rPr>
              <a:t>Director, Youth Law Center</a:t>
            </a:r>
          </a:p>
          <a:p>
            <a:pPr>
              <a:buSzPct val="120000"/>
            </a:pPr>
            <a:r>
              <a:rPr lang="en-US" sz="1600" b="1" dirty="0">
                <a:latin typeface="Trebuchet MS" panose="020B0603020202020204" pitchFamily="34" charset="0"/>
              </a:rPr>
              <a:t>Dr. David Rubin</a:t>
            </a:r>
            <a:endParaRPr lang="en-US" sz="1600" dirty="0">
              <a:latin typeface="Trebuchet MS" panose="020B0603020202020204" pitchFamily="34" charset="0"/>
            </a:endParaRPr>
          </a:p>
          <a:p>
            <a:pPr marL="0" indent="0" defTabSz="514350" fontAlgn="auto">
              <a:buSzPct val="120000"/>
              <a:buNone/>
            </a:pPr>
            <a:r>
              <a:rPr lang="en-US" sz="1600" dirty="0" smtClean="0">
                <a:latin typeface="Trebuchet MS" panose="020B0603020202020204" pitchFamily="34" charset="0"/>
              </a:rPr>
              <a:t>	</a:t>
            </a:r>
            <a:r>
              <a:rPr lang="en-US" sz="1600" dirty="0">
                <a:latin typeface="Trebuchet MS" panose="020B0603020202020204" pitchFamily="34" charset="0"/>
              </a:rPr>
              <a:t>Professor, Perelman School of Medicine at the University of </a:t>
            </a:r>
            <a:r>
              <a:rPr lang="en-US" sz="1600" dirty="0" smtClean="0">
                <a:latin typeface="Trebuchet MS" panose="020B0603020202020204" pitchFamily="34" charset="0"/>
              </a:rPr>
              <a:t>Pennsylvania, </a:t>
            </a:r>
            <a:r>
              <a:rPr lang="en-US" sz="1600" dirty="0">
                <a:latin typeface="Trebuchet MS" panose="020B0603020202020204" pitchFamily="34" charset="0"/>
              </a:rPr>
              <a:t>and Pediatrician,                  	</a:t>
            </a:r>
            <a:r>
              <a:rPr lang="en-US" sz="1600" dirty="0" smtClean="0">
                <a:latin typeface="Trebuchet MS" panose="020B0603020202020204" pitchFamily="34" charset="0"/>
              </a:rPr>
              <a:t>Co-director, PolicyLab at The </a:t>
            </a:r>
            <a:r>
              <a:rPr lang="en-US" sz="1600" dirty="0">
                <a:latin typeface="Trebuchet MS" panose="020B0603020202020204" pitchFamily="34" charset="0"/>
              </a:rPr>
              <a:t>Children’s Hospital of Philadelphia </a:t>
            </a:r>
            <a:endParaRPr lang="en-US" sz="1600" dirty="0" smtClean="0">
              <a:latin typeface="Trebuchet MS" panose="020B0603020202020204" pitchFamily="34" charset="0"/>
            </a:endParaRPr>
          </a:p>
          <a:p>
            <a:pPr>
              <a:buSzPct val="120000"/>
            </a:pPr>
            <a:r>
              <a:rPr lang="en-US" sz="1600" b="1" dirty="0">
                <a:latin typeface="Trebuchet MS" panose="020B0603020202020204" pitchFamily="34" charset="0"/>
              </a:rPr>
              <a:t>Dr. Cassie </a:t>
            </a:r>
            <a:r>
              <a:rPr lang="en-US" sz="1600" b="1" dirty="0" err="1">
                <a:latin typeface="Trebuchet MS" panose="020B0603020202020204" pitchFamily="34" charset="0"/>
              </a:rPr>
              <a:t>Statuto</a:t>
            </a:r>
            <a:r>
              <a:rPr lang="en-US" sz="1600" b="1" dirty="0">
                <a:latin typeface="Trebuchet MS" panose="020B0603020202020204" pitchFamily="34" charset="0"/>
              </a:rPr>
              <a:t> Bevan</a:t>
            </a:r>
            <a:endParaRPr lang="en-US" sz="1600" dirty="0">
              <a:latin typeface="Trebuchet MS" panose="020B0603020202020204" pitchFamily="34" charset="0"/>
            </a:endParaRPr>
          </a:p>
          <a:p>
            <a:pPr marL="0" indent="0" defTabSz="457200">
              <a:buSzPct val="120000"/>
              <a:buNone/>
            </a:pPr>
            <a:r>
              <a:rPr lang="en-US" sz="1600" dirty="0">
                <a:latin typeface="Trebuchet MS" panose="020B0603020202020204" pitchFamily="34" charset="0"/>
              </a:rPr>
              <a:t>	Lecturer, Graduate School of Social Policy and Practice, University of Pennsylvania </a:t>
            </a:r>
          </a:p>
          <a:p>
            <a:pPr marL="0" indent="0" defTabSz="514350" fontAlgn="auto">
              <a:buSzPct val="120000"/>
              <a:buNone/>
            </a:pPr>
            <a:endParaRPr lang="en-US" sz="1600" dirty="0" smtClean="0"/>
          </a:p>
        </p:txBody>
      </p:sp>
    </p:spTree>
    <p:extLst>
      <p:ext uri="{BB962C8B-B14F-4D97-AF65-F5344CB8AC3E}">
        <p14:creationId xmlns:p14="http://schemas.microsoft.com/office/powerpoint/2010/main" val="421031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9"/>
            <a:ext cx="10515600" cy="1325563"/>
          </a:xfrm>
        </p:spPr>
        <p:txBody>
          <a:bodyPr lIns="731520">
            <a:normAutofit/>
          </a:bodyPr>
          <a:lstStyle/>
          <a:p>
            <a:r>
              <a:rPr lang="en-US" sz="3600" b="1" dirty="0" smtClean="0">
                <a:latin typeface="Trebuchet MS" panose="020B0603020202020204" pitchFamily="34" charset="0"/>
              </a:rPr>
              <a:t>Gathering Information</a:t>
            </a:r>
            <a:br>
              <a:rPr lang="en-US" sz="3600" b="1" dirty="0" smtClean="0">
                <a:latin typeface="Trebuchet MS" panose="020B0603020202020204" pitchFamily="34" charset="0"/>
              </a:rPr>
            </a:br>
            <a:r>
              <a:rPr lang="en-US" sz="3600" b="1" dirty="0" smtClean="0">
                <a:latin typeface="Trebuchet MS" panose="020B0603020202020204" pitchFamily="34" charset="0"/>
              </a:rPr>
              <a:t>Through Public </a:t>
            </a:r>
            <a:r>
              <a:rPr lang="en-US" sz="3600" b="1" dirty="0">
                <a:latin typeface="Trebuchet MS" panose="020B0603020202020204" pitchFamily="34" charset="0"/>
              </a:rPr>
              <a:t>M</a:t>
            </a:r>
            <a:r>
              <a:rPr lang="en-US" sz="3600" b="1" dirty="0" smtClean="0">
                <a:latin typeface="Trebuchet MS" panose="020B0603020202020204" pitchFamily="34" charset="0"/>
              </a:rPr>
              <a:t>eetings and Events</a:t>
            </a:r>
            <a:endParaRPr lang="en-US" sz="3600" b="1" dirty="0">
              <a:latin typeface="Trebuchet MS" panose="020B0603020202020204" pitchFamily="34" charset="0"/>
            </a:endParaRPr>
          </a:p>
        </p:txBody>
      </p:sp>
      <p:sp>
        <p:nvSpPr>
          <p:cNvPr id="3" name="Content Placeholder 2"/>
          <p:cNvSpPr>
            <a:spLocks noGrp="1"/>
          </p:cNvSpPr>
          <p:nvPr>
            <p:ph idx="1"/>
          </p:nvPr>
        </p:nvSpPr>
        <p:spPr>
          <a:xfrm>
            <a:off x="228599" y="1690692"/>
            <a:ext cx="8168426" cy="4534429"/>
          </a:xfrm>
        </p:spPr>
        <p:txBody>
          <a:bodyPr lIns="731520">
            <a:noAutofit/>
          </a:bodyPr>
          <a:lstStyle/>
          <a:p>
            <a:r>
              <a:rPr lang="en-US" sz="1800" dirty="0" smtClean="0">
                <a:latin typeface="Trebuchet MS" panose="020B0603020202020204" pitchFamily="34" charset="0"/>
              </a:rPr>
              <a:t>State </a:t>
            </a:r>
            <a:r>
              <a:rPr lang="en-US" sz="1800" dirty="0">
                <a:latin typeface="Trebuchet MS" panose="020B0603020202020204" pitchFamily="34" charset="0"/>
              </a:rPr>
              <a:t>public meetings </a:t>
            </a:r>
            <a:r>
              <a:rPr lang="en-US" sz="1800" dirty="0" smtClean="0">
                <a:latin typeface="Trebuchet MS" panose="020B0603020202020204" pitchFamily="34" charset="0"/>
              </a:rPr>
              <a:t>in:</a:t>
            </a:r>
          </a:p>
          <a:p>
            <a:pPr lvl="1">
              <a:lnSpc>
                <a:spcPct val="100000"/>
              </a:lnSpc>
              <a:spcBef>
                <a:spcPts val="600"/>
              </a:spcBef>
            </a:pPr>
            <a:r>
              <a:rPr lang="en-US" sz="1400" dirty="0" smtClean="0">
                <a:latin typeface="Trebuchet MS" panose="020B0603020202020204" pitchFamily="34" charset="0"/>
              </a:rPr>
              <a:t>San </a:t>
            </a:r>
            <a:r>
              <a:rPr lang="en-US" sz="1400" dirty="0">
                <a:latin typeface="Trebuchet MS" panose="020B0603020202020204" pitchFamily="34" charset="0"/>
              </a:rPr>
              <a:t>Antonio, </a:t>
            </a:r>
            <a:r>
              <a:rPr lang="en-US" sz="1400" dirty="0" smtClean="0">
                <a:latin typeface="Trebuchet MS" panose="020B0603020202020204" pitchFamily="34" charset="0"/>
              </a:rPr>
              <a:t>TX</a:t>
            </a:r>
          </a:p>
          <a:p>
            <a:pPr lvl="1">
              <a:lnSpc>
                <a:spcPct val="100000"/>
              </a:lnSpc>
              <a:spcBef>
                <a:spcPts val="600"/>
              </a:spcBef>
            </a:pPr>
            <a:r>
              <a:rPr lang="en-US" sz="1400" dirty="0" smtClean="0">
                <a:latin typeface="Trebuchet MS" panose="020B0603020202020204" pitchFamily="34" charset="0"/>
              </a:rPr>
              <a:t>Tampa</a:t>
            </a:r>
            <a:r>
              <a:rPr lang="en-US" sz="1400" dirty="0">
                <a:latin typeface="Trebuchet MS" panose="020B0603020202020204" pitchFamily="34" charset="0"/>
              </a:rPr>
              <a:t>, </a:t>
            </a:r>
            <a:r>
              <a:rPr lang="en-US" sz="1400" dirty="0" smtClean="0">
                <a:latin typeface="Trebuchet MS" panose="020B0603020202020204" pitchFamily="34" charset="0"/>
              </a:rPr>
              <a:t>FL </a:t>
            </a:r>
          </a:p>
          <a:p>
            <a:pPr lvl="1">
              <a:lnSpc>
                <a:spcPct val="100000"/>
              </a:lnSpc>
              <a:spcBef>
                <a:spcPts val="600"/>
              </a:spcBef>
            </a:pPr>
            <a:r>
              <a:rPr lang="en-US" sz="1400" dirty="0" smtClean="0">
                <a:latin typeface="Trebuchet MS" panose="020B0603020202020204" pitchFamily="34" charset="0"/>
              </a:rPr>
              <a:t>Plymouth</a:t>
            </a:r>
            <a:r>
              <a:rPr lang="en-US" sz="1400" dirty="0">
                <a:latin typeface="Trebuchet MS" panose="020B0603020202020204" pitchFamily="34" charset="0"/>
              </a:rPr>
              <a:t>, </a:t>
            </a:r>
            <a:r>
              <a:rPr lang="en-US" sz="1400" dirty="0" smtClean="0">
                <a:latin typeface="Trebuchet MS" panose="020B0603020202020204" pitchFamily="34" charset="0"/>
              </a:rPr>
              <a:t>MI</a:t>
            </a:r>
          </a:p>
          <a:p>
            <a:pPr lvl="1">
              <a:lnSpc>
                <a:spcPct val="100000"/>
              </a:lnSpc>
              <a:spcBef>
                <a:spcPts val="600"/>
              </a:spcBef>
            </a:pPr>
            <a:r>
              <a:rPr lang="en-US" sz="1400" dirty="0" smtClean="0">
                <a:latin typeface="Trebuchet MS" panose="020B0603020202020204" pitchFamily="34" charset="0"/>
              </a:rPr>
              <a:t>Denver</a:t>
            </a:r>
            <a:r>
              <a:rPr lang="en-US" sz="1400" dirty="0">
                <a:latin typeface="Trebuchet MS" panose="020B0603020202020204" pitchFamily="34" charset="0"/>
              </a:rPr>
              <a:t>, </a:t>
            </a:r>
            <a:r>
              <a:rPr lang="en-US" sz="1400" dirty="0" smtClean="0">
                <a:latin typeface="Trebuchet MS" panose="020B0603020202020204" pitchFamily="34" charset="0"/>
              </a:rPr>
              <a:t>CO</a:t>
            </a:r>
            <a:endParaRPr lang="en-US" sz="1400" dirty="0">
              <a:latin typeface="Trebuchet MS" panose="020B0603020202020204" pitchFamily="34" charset="0"/>
            </a:endParaRPr>
          </a:p>
          <a:p>
            <a:pPr lvl="1">
              <a:lnSpc>
                <a:spcPct val="100000"/>
              </a:lnSpc>
              <a:spcBef>
                <a:spcPts val="600"/>
              </a:spcBef>
            </a:pPr>
            <a:r>
              <a:rPr lang="en-US" sz="1400" dirty="0" smtClean="0">
                <a:latin typeface="Trebuchet MS" panose="020B0603020202020204" pitchFamily="34" charset="0"/>
              </a:rPr>
              <a:t>Burlington</a:t>
            </a:r>
            <a:r>
              <a:rPr lang="en-US" sz="1400" dirty="0">
                <a:latin typeface="Trebuchet MS" panose="020B0603020202020204" pitchFamily="34" charset="0"/>
              </a:rPr>
              <a:t>, </a:t>
            </a:r>
            <a:r>
              <a:rPr lang="en-US" sz="1400" dirty="0" smtClean="0">
                <a:latin typeface="Trebuchet MS" panose="020B0603020202020204" pitchFamily="34" charset="0"/>
              </a:rPr>
              <a:t>VT</a:t>
            </a:r>
            <a:endParaRPr lang="en-US" sz="1400" dirty="0">
              <a:latin typeface="Trebuchet MS" panose="020B0603020202020204" pitchFamily="34" charset="0"/>
            </a:endParaRPr>
          </a:p>
          <a:p>
            <a:pPr lvl="1">
              <a:lnSpc>
                <a:spcPct val="100000"/>
              </a:lnSpc>
              <a:spcBef>
                <a:spcPts val="600"/>
              </a:spcBef>
            </a:pPr>
            <a:r>
              <a:rPr lang="en-US" sz="1400" dirty="0" smtClean="0">
                <a:latin typeface="Trebuchet MS" panose="020B0603020202020204" pitchFamily="34" charset="0"/>
              </a:rPr>
              <a:t>Portland</a:t>
            </a:r>
            <a:r>
              <a:rPr lang="en-US" sz="1400" dirty="0">
                <a:latin typeface="Trebuchet MS" panose="020B0603020202020204" pitchFamily="34" charset="0"/>
              </a:rPr>
              <a:t>, </a:t>
            </a:r>
            <a:r>
              <a:rPr lang="en-US" sz="1400" dirty="0" smtClean="0">
                <a:latin typeface="Trebuchet MS" panose="020B0603020202020204" pitchFamily="34" charset="0"/>
              </a:rPr>
              <a:t>OR</a:t>
            </a:r>
          </a:p>
          <a:p>
            <a:pPr lvl="1">
              <a:lnSpc>
                <a:spcPct val="100000"/>
              </a:lnSpc>
              <a:spcBef>
                <a:spcPts val="600"/>
              </a:spcBef>
            </a:pPr>
            <a:r>
              <a:rPr lang="en-US" sz="1400" dirty="0" smtClean="0">
                <a:latin typeface="Trebuchet MS" panose="020B0603020202020204" pitchFamily="34" charset="0"/>
              </a:rPr>
              <a:t>Memphis, TN</a:t>
            </a:r>
          </a:p>
          <a:p>
            <a:pPr lvl="1">
              <a:lnSpc>
                <a:spcPct val="100000"/>
              </a:lnSpc>
              <a:spcBef>
                <a:spcPts val="600"/>
              </a:spcBef>
            </a:pPr>
            <a:r>
              <a:rPr lang="en-US" sz="1400" dirty="0" smtClean="0">
                <a:latin typeface="Trebuchet MS" panose="020B0603020202020204" pitchFamily="34" charset="0"/>
              </a:rPr>
              <a:t>Salt Lake City, UT</a:t>
            </a:r>
          </a:p>
          <a:p>
            <a:pPr lvl="1">
              <a:lnSpc>
                <a:spcPct val="100000"/>
              </a:lnSpc>
              <a:spcBef>
                <a:spcPts val="600"/>
              </a:spcBef>
            </a:pPr>
            <a:r>
              <a:rPr lang="en-US" sz="1400" dirty="0" smtClean="0">
                <a:latin typeface="Trebuchet MS" panose="020B0603020202020204" pitchFamily="34" charset="0"/>
              </a:rPr>
              <a:t>Madison, WI</a:t>
            </a:r>
          </a:p>
          <a:p>
            <a:pPr lvl="1">
              <a:lnSpc>
                <a:spcPct val="100000"/>
              </a:lnSpc>
              <a:spcBef>
                <a:spcPts val="600"/>
              </a:spcBef>
            </a:pPr>
            <a:r>
              <a:rPr lang="en-US" sz="1400" dirty="0" smtClean="0">
                <a:latin typeface="Trebuchet MS" panose="020B0603020202020204" pitchFamily="34" charset="0"/>
              </a:rPr>
              <a:t>New York, NY</a:t>
            </a:r>
          </a:p>
          <a:p>
            <a:r>
              <a:rPr lang="en-US" sz="1800" dirty="0" smtClean="0">
                <a:latin typeface="Trebuchet MS" panose="020B0603020202020204" pitchFamily="34" charset="0"/>
              </a:rPr>
              <a:t>Tribal meeting in Scottsdale</a:t>
            </a:r>
            <a:r>
              <a:rPr lang="en-US" sz="1800" dirty="0">
                <a:latin typeface="Trebuchet MS" panose="020B0603020202020204" pitchFamily="34" charset="0"/>
              </a:rPr>
              <a:t>, AZ</a:t>
            </a:r>
          </a:p>
          <a:p>
            <a:r>
              <a:rPr lang="en-US" sz="1800" dirty="0" smtClean="0">
                <a:latin typeface="Trebuchet MS" panose="020B0603020202020204" pitchFamily="34" charset="0"/>
              </a:rPr>
              <a:t>Research </a:t>
            </a:r>
            <a:r>
              <a:rPr lang="en-US" sz="1800" dirty="0">
                <a:latin typeface="Trebuchet MS" panose="020B0603020202020204" pitchFamily="34" charset="0"/>
              </a:rPr>
              <a:t>Roundtable </a:t>
            </a:r>
            <a:r>
              <a:rPr lang="en-US" sz="1800" dirty="0" smtClean="0">
                <a:latin typeface="Trebuchet MS" panose="020B0603020202020204" pitchFamily="34" charset="0"/>
              </a:rPr>
              <a:t>in </a:t>
            </a:r>
            <a:r>
              <a:rPr lang="en-US" sz="1800" dirty="0">
                <a:latin typeface="Trebuchet MS" panose="020B0603020202020204" pitchFamily="34" charset="0"/>
              </a:rPr>
              <a:t>Philadelphia, PA</a:t>
            </a:r>
          </a:p>
          <a:p>
            <a:r>
              <a:rPr lang="en-US" sz="1800" dirty="0" smtClean="0">
                <a:latin typeface="Trebuchet MS" panose="020B0603020202020204" pitchFamily="34" charset="0"/>
              </a:rPr>
              <a:t>Ongoing Commissioner </a:t>
            </a:r>
            <a:r>
              <a:rPr lang="en-US" sz="1800" dirty="0">
                <a:latin typeface="Trebuchet MS" panose="020B0603020202020204" pitchFamily="34" charset="0"/>
              </a:rPr>
              <a:t>deliberations </a:t>
            </a:r>
            <a:r>
              <a:rPr lang="en-US" sz="1800" dirty="0" smtClean="0">
                <a:latin typeface="Trebuchet MS" panose="020B0603020202020204" pitchFamily="34" charset="0"/>
              </a:rPr>
              <a:t>through early December 2015</a:t>
            </a:r>
          </a:p>
          <a:p>
            <a:endParaRPr lang="en-US" sz="2000" b="1" dirty="0" smtClean="0">
              <a:latin typeface="Trebuchet MS" panose="020B0603020202020204" pitchFamily="34" charset="0"/>
            </a:endParaRPr>
          </a:p>
          <a:p>
            <a:pPr marL="0" indent="0">
              <a:buNone/>
            </a:pPr>
            <a:endParaRPr lang="en-US" sz="2000" dirty="0" smtClean="0">
              <a:latin typeface="Trebuchet MS" panose="020B0603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4" y="2073499"/>
            <a:ext cx="6091916" cy="3193960"/>
          </a:xfrm>
          <a:prstGeom prst="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64382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9"/>
            <a:ext cx="10515600" cy="1325563"/>
          </a:xfrm>
        </p:spPr>
        <p:txBody>
          <a:bodyPr lIns="731520">
            <a:normAutofit/>
          </a:bodyPr>
          <a:lstStyle/>
          <a:p>
            <a:r>
              <a:rPr lang="en-US" sz="3600" b="1" dirty="0">
                <a:latin typeface="Trebuchet MS" panose="020B0603020202020204" pitchFamily="34" charset="0"/>
              </a:rPr>
              <a:t>Gathering Information</a:t>
            </a:r>
            <a:br>
              <a:rPr lang="en-US" sz="3600" b="1" dirty="0">
                <a:latin typeface="Trebuchet MS" panose="020B0603020202020204" pitchFamily="34" charset="0"/>
              </a:rPr>
            </a:br>
            <a:r>
              <a:rPr lang="en-US" sz="3600" b="1" dirty="0">
                <a:latin typeface="Trebuchet MS" panose="020B0603020202020204" pitchFamily="34" charset="0"/>
              </a:rPr>
              <a:t>Through Public Meetings and Events</a:t>
            </a:r>
          </a:p>
        </p:txBody>
      </p:sp>
      <p:sp>
        <p:nvSpPr>
          <p:cNvPr id="3" name="Content Placeholder 2"/>
          <p:cNvSpPr>
            <a:spLocks noGrp="1"/>
          </p:cNvSpPr>
          <p:nvPr>
            <p:ph idx="1"/>
          </p:nvPr>
        </p:nvSpPr>
        <p:spPr>
          <a:xfrm>
            <a:off x="135467" y="1744133"/>
            <a:ext cx="6451600" cy="4534429"/>
          </a:xfrm>
        </p:spPr>
        <p:txBody>
          <a:bodyPr lIns="731520">
            <a:noAutofit/>
          </a:bodyPr>
          <a:lstStyle/>
          <a:p>
            <a:r>
              <a:rPr lang="en-US" sz="2000" dirty="0" smtClean="0">
                <a:latin typeface="Trebuchet MS" panose="020B0603020202020204" pitchFamily="34" charset="0"/>
              </a:rPr>
              <a:t>Federal stakeholder </a:t>
            </a:r>
            <a:r>
              <a:rPr lang="en-US" sz="2000" dirty="0">
                <a:latin typeface="Trebuchet MS" panose="020B0603020202020204" pitchFamily="34" charset="0"/>
              </a:rPr>
              <a:t>meetings </a:t>
            </a:r>
            <a:r>
              <a:rPr lang="en-US" sz="2000" dirty="0" smtClean="0">
                <a:latin typeface="Trebuchet MS" panose="020B0603020202020204" pitchFamily="34" charset="0"/>
              </a:rPr>
              <a:t>with:</a:t>
            </a:r>
          </a:p>
          <a:p>
            <a:pPr lvl="1"/>
            <a:r>
              <a:rPr lang="en-US" sz="1600" dirty="0">
                <a:latin typeface="Trebuchet MS" panose="020B0603020202020204" pitchFamily="34" charset="0"/>
              </a:rPr>
              <a:t>The White House</a:t>
            </a:r>
          </a:p>
          <a:p>
            <a:pPr lvl="1"/>
            <a:r>
              <a:rPr lang="en-US" sz="1600" dirty="0" smtClean="0">
                <a:latin typeface="Trebuchet MS" panose="020B0603020202020204" pitchFamily="34" charset="0"/>
              </a:rPr>
              <a:t>Congress</a:t>
            </a:r>
          </a:p>
          <a:p>
            <a:pPr lvl="1"/>
            <a:r>
              <a:rPr lang="en-US" sz="1600" dirty="0" smtClean="0">
                <a:latin typeface="Trebuchet MS" panose="020B0603020202020204" pitchFamily="34" charset="0"/>
              </a:rPr>
              <a:t>Administration for Children and Families</a:t>
            </a:r>
          </a:p>
          <a:p>
            <a:pPr lvl="1"/>
            <a:r>
              <a:rPr lang="en-US" sz="1600" dirty="0" smtClean="0">
                <a:latin typeface="Trebuchet MS" panose="020B0603020202020204" pitchFamily="34" charset="0"/>
              </a:rPr>
              <a:t>Centers for Disease Control and Prevention</a:t>
            </a:r>
          </a:p>
          <a:p>
            <a:pPr lvl="1"/>
            <a:r>
              <a:rPr lang="en-US" sz="1600" dirty="0">
                <a:latin typeface="Trebuchet MS" panose="020B0603020202020204" pitchFamily="34" charset="0"/>
              </a:rPr>
              <a:t>HHS’s Assistant Secretary for Planning and </a:t>
            </a:r>
            <a:r>
              <a:rPr lang="en-US" sz="1600" dirty="0" smtClean="0">
                <a:latin typeface="Trebuchet MS" panose="020B0603020202020204" pitchFamily="34" charset="0"/>
              </a:rPr>
              <a:t>Evaluation</a:t>
            </a:r>
          </a:p>
          <a:p>
            <a:pPr lvl="1"/>
            <a:r>
              <a:rPr lang="en-US" sz="1600" dirty="0" smtClean="0">
                <a:latin typeface="Trebuchet MS" panose="020B0603020202020204" pitchFamily="34" charset="0"/>
              </a:rPr>
              <a:t>Health Resources and Services Administration</a:t>
            </a:r>
          </a:p>
          <a:p>
            <a:pPr lvl="1"/>
            <a:r>
              <a:rPr lang="en-US" sz="1600" dirty="0" smtClean="0">
                <a:latin typeface="Trebuchet MS" panose="020B0603020202020204" pitchFamily="34" charset="0"/>
              </a:rPr>
              <a:t>Department of Defense</a:t>
            </a:r>
          </a:p>
          <a:p>
            <a:pPr lvl="1"/>
            <a:r>
              <a:rPr lang="en-US" sz="1600" dirty="0" smtClean="0">
                <a:latin typeface="Trebuchet MS" panose="020B0603020202020204" pitchFamily="34" charset="0"/>
              </a:rPr>
              <a:t>Substance Abuse and Mental Health Services Administration</a:t>
            </a:r>
          </a:p>
          <a:p>
            <a:pPr lvl="1"/>
            <a:r>
              <a:rPr lang="en-US" sz="1600" dirty="0" smtClean="0">
                <a:latin typeface="Trebuchet MS" panose="020B0603020202020204" pitchFamily="34" charset="0"/>
              </a:rPr>
              <a:t>Department of Justice</a:t>
            </a:r>
          </a:p>
          <a:p>
            <a:pPr lvl="1"/>
            <a:r>
              <a:rPr lang="en-US" sz="1600" dirty="0" smtClean="0">
                <a:latin typeface="Trebuchet MS" panose="020B0603020202020204" pitchFamily="34" charset="0"/>
              </a:rPr>
              <a:t>Centers for Medicare and Medicaid Services</a:t>
            </a:r>
          </a:p>
          <a:p>
            <a:r>
              <a:rPr lang="en-US" sz="2000" dirty="0" smtClean="0">
                <a:latin typeface="Trebuchet MS" panose="020B0603020202020204" pitchFamily="34" charset="0"/>
              </a:rPr>
              <a:t>Other stakeholder </a:t>
            </a:r>
            <a:r>
              <a:rPr lang="en-US" sz="2000" dirty="0">
                <a:latin typeface="Trebuchet MS" panose="020B0603020202020204" pitchFamily="34" charset="0"/>
              </a:rPr>
              <a:t>meetings </a:t>
            </a:r>
            <a:r>
              <a:rPr lang="en-US" sz="2000" dirty="0" smtClean="0">
                <a:latin typeface="Trebuchet MS" panose="020B0603020202020204" pitchFamily="34" charset="0"/>
              </a:rPr>
              <a:t>with numerous </a:t>
            </a:r>
            <a:r>
              <a:rPr lang="en-US" sz="2000" dirty="0">
                <a:latin typeface="Trebuchet MS" panose="020B0603020202020204" pitchFamily="34" charset="0"/>
              </a:rPr>
              <a:t>local, state, and national organizations</a:t>
            </a:r>
          </a:p>
          <a:p>
            <a:endParaRPr lang="en-US" sz="2000" b="1" dirty="0" smtClean="0">
              <a:latin typeface="Trebuchet MS" panose="020B0603020202020204" pitchFamily="34" charset="0"/>
            </a:endParaRPr>
          </a:p>
          <a:p>
            <a:pPr marL="0" indent="0">
              <a:buNone/>
            </a:pPr>
            <a:endParaRPr lang="en-US" sz="2000" dirty="0" smtClean="0">
              <a:latin typeface="Trebuchet MS" panose="020B0603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67" y="2253802"/>
            <a:ext cx="4949334" cy="3322653"/>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267285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9"/>
            <a:ext cx="10515600" cy="1325563"/>
          </a:xfrm>
        </p:spPr>
        <p:txBody>
          <a:bodyPr lIns="731520">
            <a:normAutofit/>
          </a:bodyPr>
          <a:lstStyle/>
          <a:p>
            <a:r>
              <a:rPr lang="en-US" sz="3600" b="1" dirty="0">
                <a:latin typeface="Trebuchet MS" panose="020B0603020202020204" pitchFamily="34" charset="0"/>
              </a:rPr>
              <a:t>How Many Children Died From Abuse or Neglect in 2013?</a:t>
            </a:r>
          </a:p>
        </p:txBody>
      </p:sp>
      <p:sp>
        <p:nvSpPr>
          <p:cNvPr id="3" name="Content Placeholder 2"/>
          <p:cNvSpPr>
            <a:spLocks noGrp="1"/>
          </p:cNvSpPr>
          <p:nvPr>
            <p:ph idx="1"/>
          </p:nvPr>
        </p:nvSpPr>
        <p:spPr>
          <a:xfrm>
            <a:off x="135467" y="1744133"/>
            <a:ext cx="5814572" cy="4534429"/>
          </a:xfrm>
        </p:spPr>
        <p:txBody>
          <a:bodyPr lIns="731520">
            <a:noAutofit/>
          </a:bodyPr>
          <a:lstStyle/>
          <a:p>
            <a:endParaRPr lang="en-US" sz="2000" dirty="0" smtClean="0">
              <a:latin typeface="Trebuchet MS" panose="020B0603020202020204" pitchFamily="34" charset="0"/>
            </a:endParaRPr>
          </a:p>
          <a:p>
            <a:r>
              <a:rPr lang="en-US" sz="2000" dirty="0" smtClean="0">
                <a:latin typeface="Trebuchet MS" panose="020B0603020202020204" pitchFamily="34" charset="0"/>
              </a:rPr>
              <a:t>NCANDS reported </a:t>
            </a:r>
            <a:r>
              <a:rPr lang="en-US" sz="2000" dirty="0">
                <a:latin typeface="Trebuchet MS" panose="020B0603020202020204" pitchFamily="34" charset="0"/>
              </a:rPr>
              <a:t>an estimated </a:t>
            </a:r>
            <a:r>
              <a:rPr lang="en-US" sz="2000" dirty="0" smtClean="0">
                <a:latin typeface="Trebuchet MS" panose="020B0603020202020204" pitchFamily="34" charset="0"/>
              </a:rPr>
              <a:t>1,520* </a:t>
            </a:r>
            <a:r>
              <a:rPr lang="en-US" sz="2000" dirty="0">
                <a:latin typeface="Trebuchet MS" panose="020B0603020202020204" pitchFamily="34" charset="0"/>
              </a:rPr>
              <a:t>children died due to abuse and neglect (</a:t>
            </a:r>
            <a:r>
              <a:rPr lang="en-US" sz="2000" i="1" dirty="0">
                <a:latin typeface="Trebuchet MS" panose="020B0603020202020204" pitchFamily="34" charset="0"/>
              </a:rPr>
              <a:t>4 children every day</a:t>
            </a:r>
            <a:r>
              <a:rPr lang="en-US" sz="2000" dirty="0">
                <a:latin typeface="Trebuchet MS" panose="020B0603020202020204" pitchFamily="34" charset="0"/>
              </a:rPr>
              <a:t>). This is a rate of </a:t>
            </a:r>
            <a:r>
              <a:rPr lang="en-US" sz="2000" dirty="0" smtClean="0">
                <a:latin typeface="Trebuchet MS" panose="020B0603020202020204" pitchFamily="34" charset="0"/>
              </a:rPr>
              <a:t>2.04 </a:t>
            </a:r>
            <a:r>
              <a:rPr lang="en-US" sz="2000" dirty="0">
                <a:latin typeface="Trebuchet MS" panose="020B0603020202020204" pitchFamily="34" charset="0"/>
              </a:rPr>
              <a:t>deaths per 100,000 children in the national population. </a:t>
            </a:r>
          </a:p>
          <a:p>
            <a:r>
              <a:rPr lang="en-US" sz="2000" dirty="0" smtClean="0">
                <a:latin typeface="Trebuchet MS" panose="020B0603020202020204" pitchFamily="34" charset="0"/>
              </a:rPr>
              <a:t>In 2011, the Government </a:t>
            </a:r>
            <a:r>
              <a:rPr lang="en-US" sz="2000" dirty="0">
                <a:latin typeface="Trebuchet MS" panose="020B0603020202020204" pitchFamily="34" charset="0"/>
              </a:rPr>
              <a:t>Accounting Office </a:t>
            </a:r>
            <a:r>
              <a:rPr lang="en-US" sz="2000" dirty="0" smtClean="0">
                <a:latin typeface="Trebuchet MS" panose="020B0603020202020204" pitchFamily="34" charset="0"/>
              </a:rPr>
              <a:t>reported more </a:t>
            </a:r>
            <a:r>
              <a:rPr lang="en-US" sz="2000" dirty="0">
                <a:latin typeface="Trebuchet MS" panose="020B0603020202020204" pitchFamily="34" charset="0"/>
              </a:rPr>
              <a:t>children </a:t>
            </a:r>
            <a:r>
              <a:rPr lang="en-US" sz="2000" dirty="0" smtClean="0">
                <a:latin typeface="Trebuchet MS" panose="020B0603020202020204" pitchFamily="34" charset="0"/>
              </a:rPr>
              <a:t>likely </a:t>
            </a:r>
            <a:r>
              <a:rPr lang="en-US" sz="2000" dirty="0">
                <a:latin typeface="Trebuchet MS" panose="020B0603020202020204" pitchFamily="34" charset="0"/>
              </a:rPr>
              <a:t>died from maltreatment </a:t>
            </a:r>
            <a:r>
              <a:rPr lang="en-US" sz="2000" dirty="0" smtClean="0">
                <a:latin typeface="Trebuchet MS" panose="020B0603020202020204" pitchFamily="34" charset="0"/>
              </a:rPr>
              <a:t>than </a:t>
            </a:r>
            <a:r>
              <a:rPr lang="en-US" sz="2000" dirty="0">
                <a:latin typeface="Trebuchet MS" panose="020B0603020202020204" pitchFamily="34" charset="0"/>
              </a:rPr>
              <a:t>reflected in NCANDS.</a:t>
            </a:r>
          </a:p>
          <a:p>
            <a:r>
              <a:rPr lang="en-US" sz="2000" dirty="0">
                <a:latin typeface="Trebuchet MS" panose="020B0603020202020204" pitchFamily="34" charset="0"/>
              </a:rPr>
              <a:t>Published research </a:t>
            </a:r>
            <a:r>
              <a:rPr lang="en-US" sz="2000" dirty="0" smtClean="0">
                <a:latin typeface="Trebuchet MS" panose="020B0603020202020204" pitchFamily="34" charset="0"/>
              </a:rPr>
              <a:t>suggests </a:t>
            </a:r>
            <a:r>
              <a:rPr lang="en-US" sz="2000" dirty="0">
                <a:latin typeface="Trebuchet MS" panose="020B0603020202020204" pitchFamily="34" charset="0"/>
              </a:rPr>
              <a:t>the numbers may be 3 times higher than the NCANDS estimate. </a:t>
            </a:r>
          </a:p>
          <a:p>
            <a:endParaRPr lang="en-US" sz="2000" dirty="0">
              <a:latin typeface="Trebuchet MS" panose="020B0603020202020204" pitchFamily="34" charset="0"/>
            </a:endParaRPr>
          </a:p>
          <a:p>
            <a:endParaRPr lang="en-US" sz="2000" b="1" dirty="0" smtClean="0">
              <a:latin typeface="Trebuchet MS" panose="020B0603020202020204" pitchFamily="34" charset="0"/>
            </a:endParaRPr>
          </a:p>
          <a:p>
            <a:pPr marL="0" indent="0">
              <a:buNone/>
            </a:pPr>
            <a:endParaRPr lang="en-US" sz="2000" dirty="0" smtClean="0">
              <a:latin typeface="Trebuchet MS" panose="020B06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578" y="2135488"/>
            <a:ext cx="5203391" cy="3455874"/>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sp>
        <p:nvSpPr>
          <p:cNvPr id="4" name="Rectangle 3"/>
          <p:cNvSpPr/>
          <p:nvPr/>
        </p:nvSpPr>
        <p:spPr>
          <a:xfrm>
            <a:off x="1395923" y="6278562"/>
            <a:ext cx="3409075" cy="369332"/>
          </a:xfrm>
          <a:prstGeom prst="rect">
            <a:avLst/>
          </a:prstGeom>
        </p:spPr>
        <p:txBody>
          <a:bodyPr wrap="none">
            <a:spAutoFit/>
          </a:bodyPr>
          <a:lstStyle/>
          <a:p>
            <a:r>
              <a:rPr lang="en-US" dirty="0" smtClean="0"/>
              <a:t>*Source</a:t>
            </a:r>
            <a:r>
              <a:rPr lang="en-US" dirty="0"/>
              <a:t>: </a:t>
            </a:r>
            <a:r>
              <a:rPr lang="en-US" i="1" dirty="0"/>
              <a:t>Child Maltreatment 2013</a:t>
            </a:r>
          </a:p>
        </p:txBody>
      </p:sp>
    </p:spTree>
    <p:extLst>
      <p:ext uri="{BB962C8B-B14F-4D97-AF65-F5344CB8AC3E}">
        <p14:creationId xmlns:p14="http://schemas.microsoft.com/office/powerpoint/2010/main" val="896836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6585</TotalTime>
  <Words>1757</Words>
  <Application>Microsoft Office PowerPoint</Application>
  <PresentationFormat>Widescreen</PresentationFormat>
  <Paragraphs>251</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Aachen Std Bold</vt:lpstr>
      <vt:lpstr>Arial</vt:lpstr>
      <vt:lpstr>Calibri</vt:lpstr>
      <vt:lpstr>Calibri Light</vt:lpstr>
      <vt:lpstr>Times New Roman</vt:lpstr>
      <vt:lpstr>Trebuchet MS</vt:lpstr>
      <vt:lpstr>Verdana</vt:lpstr>
      <vt:lpstr>Office Theme</vt:lpstr>
      <vt:lpstr>Custom Design</vt:lpstr>
      <vt:lpstr>PowerPoint Presentation</vt:lpstr>
      <vt:lpstr>Commission to Eliminate Child Abuse and Neglect Fatalities (CECANF)</vt:lpstr>
      <vt:lpstr>CECANF Is Charged With Studying:</vt:lpstr>
      <vt:lpstr>PowerPoint Presentation</vt:lpstr>
      <vt:lpstr>Commission Members</vt:lpstr>
      <vt:lpstr>Commission Members</vt:lpstr>
      <vt:lpstr>Gathering Information Through Public Meetings and Events</vt:lpstr>
      <vt:lpstr>Gathering Information Through Public Meetings and Events</vt:lpstr>
      <vt:lpstr>How Many Children Died From Abuse or Neglect in 2013?</vt:lpstr>
      <vt:lpstr>Child Maltreatment Fatalities Happen to Very Young Children </vt:lpstr>
      <vt:lpstr>Front End—Percentage of Screened-Out Reports</vt:lpstr>
      <vt:lpstr>Child Neglect Is Involved in a High Number of Fatalities</vt:lpstr>
      <vt:lpstr>How Common Are Near Fatalities?</vt:lpstr>
      <vt:lpstr>Building a National Strategy</vt:lpstr>
      <vt:lpstr>Collective Responsibility for Safety </vt:lpstr>
      <vt:lpstr>Leadership and Accountability</vt:lpstr>
      <vt:lpstr>Stronger Data for Decision-Making</vt:lpstr>
      <vt:lpstr>  Implementing Stronger Child Protection Methods  </vt:lpstr>
      <vt:lpstr>Developing New Tools  and Strategies to Apply What We Know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to Eliminate Child Abuse and Neglect Fatalities</dc:title>
  <dc:creator>Patricia</dc:creator>
  <cp:lastModifiedBy>Patricia Brincefield</cp:lastModifiedBy>
  <cp:revision>223</cp:revision>
  <cp:lastPrinted>2015-06-09T14:00:49Z</cp:lastPrinted>
  <dcterms:created xsi:type="dcterms:W3CDTF">2014-04-28T17:36:44Z</dcterms:created>
  <dcterms:modified xsi:type="dcterms:W3CDTF">2015-10-15T17:14:20Z</dcterms:modified>
</cp:coreProperties>
</file>